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317" r:id="rId3"/>
    <p:sldId id="309" r:id="rId4"/>
    <p:sldId id="282" r:id="rId5"/>
    <p:sldId id="283" r:id="rId6"/>
    <p:sldId id="259" r:id="rId7"/>
    <p:sldId id="260" r:id="rId8"/>
    <p:sldId id="284" r:id="rId9"/>
    <p:sldId id="310" r:id="rId10"/>
    <p:sldId id="262" r:id="rId11"/>
    <p:sldId id="266" r:id="rId12"/>
    <p:sldId id="297" r:id="rId13"/>
    <p:sldId id="264" r:id="rId14"/>
    <p:sldId id="300" r:id="rId15"/>
    <p:sldId id="278" r:id="rId16"/>
    <p:sldId id="301" r:id="rId17"/>
    <p:sldId id="313" r:id="rId18"/>
    <p:sldId id="265" r:id="rId19"/>
    <p:sldId id="281" r:id="rId20"/>
    <p:sldId id="292" r:id="rId21"/>
    <p:sldId id="263" r:id="rId22"/>
    <p:sldId id="279" r:id="rId23"/>
    <p:sldId id="302" r:id="rId24"/>
    <p:sldId id="314" r:id="rId25"/>
    <p:sldId id="299" r:id="rId26"/>
    <p:sldId id="315" r:id="rId27"/>
    <p:sldId id="270" r:id="rId28"/>
    <p:sldId id="308" r:id="rId29"/>
    <p:sldId id="286" r:id="rId30"/>
    <p:sldId id="318" r:id="rId31"/>
    <p:sldId id="290" r:id="rId32"/>
    <p:sldId id="29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5" autoAdjust="0"/>
    <p:restoredTop sz="96296"/>
  </p:normalViewPr>
  <p:slideViewPr>
    <p:cSldViewPr snapToGrid="0">
      <p:cViewPr varScale="1">
        <p:scale>
          <a:sx n="116" d="100"/>
          <a:sy n="116" d="100"/>
        </p:scale>
        <p:origin x="408" y="3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6D17-3A31-E545-A824-E8281EB18A1E}" type="datetimeFigureOut">
              <a:rPr lang="nl-NL" smtClean="0"/>
              <a:t>10-3-2025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A30D7-678F-FA40-826F-850BB126F40A}" type="slidenum">
              <a:rPr lang="nl-NL" smtClean="0"/>
              <a:t>‹nr.›</a:t>
            </a:fld>
            <a:endParaRPr lang="nl-NL"/>
          </a:p>
        </p:txBody>
      </p:sp>
    </p:spTree>
    <p:extLst>
      <p:ext uri="{BB962C8B-B14F-4D97-AF65-F5344CB8AC3E}">
        <p14:creationId xmlns:p14="http://schemas.microsoft.com/office/powerpoint/2010/main" val="341339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6EA30D7-678F-FA40-826F-850BB126F40A}" type="slidenum">
              <a:rPr lang="nl-NL" smtClean="0"/>
              <a:t>1</a:t>
            </a:fld>
            <a:endParaRPr lang="nl-NL"/>
          </a:p>
        </p:txBody>
      </p:sp>
    </p:spTree>
    <p:extLst>
      <p:ext uri="{BB962C8B-B14F-4D97-AF65-F5344CB8AC3E}">
        <p14:creationId xmlns:p14="http://schemas.microsoft.com/office/powerpoint/2010/main" val="341105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2A54C80-263E-416B-A8E0-580EDEADCBDC}" type="datetimeFigureOut">
              <a:rPr lang="en-US" dirty="0"/>
              <a:t>3/10/2025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3/10/2025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3/10/2025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2" name="Isosceles Triangle 2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Isosceles Triangle 2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Freeform: Shape 2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419136" y="1020871"/>
            <a:ext cx="6960759" cy="2849671"/>
          </a:xfrm>
        </p:spPr>
        <p:txBody>
          <a:bodyPr>
            <a:normAutofit/>
          </a:bodyPr>
          <a:lstStyle/>
          <a:p>
            <a:pPr algn="l"/>
            <a:r>
              <a:rPr lang="nl-NL" sz="6000" dirty="0">
                <a:solidFill>
                  <a:srgbClr val="FFFFFF"/>
                </a:solidFill>
              </a:rPr>
              <a:t>Jaarvergadering</a:t>
            </a:r>
          </a:p>
        </p:txBody>
      </p:sp>
      <p:sp>
        <p:nvSpPr>
          <p:cNvPr id="3" name="Ondertitel 2"/>
          <p:cNvSpPr>
            <a:spLocks noGrp="1"/>
          </p:cNvSpPr>
          <p:nvPr>
            <p:ph type="subTitle" idx="1"/>
          </p:nvPr>
        </p:nvSpPr>
        <p:spPr>
          <a:xfrm>
            <a:off x="4548104" y="3962088"/>
            <a:ext cx="6112077" cy="1186108"/>
          </a:xfrm>
        </p:spPr>
        <p:txBody>
          <a:bodyPr>
            <a:normAutofit/>
          </a:bodyPr>
          <a:lstStyle/>
          <a:p>
            <a:pPr algn="l"/>
            <a:r>
              <a:rPr lang="nl-NL" dirty="0">
                <a:solidFill>
                  <a:srgbClr val="FFFFFF">
                    <a:alpha val="70000"/>
                  </a:srgbClr>
                </a:solidFill>
              </a:rPr>
              <a:t>13 maart 2025</a:t>
            </a:r>
          </a:p>
        </p:txBody>
      </p:sp>
      <p:sp>
        <p:nvSpPr>
          <p:cNvPr id="30" name="Isosceles Triangle 2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4496054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2" name="Isosceles Triangle 2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Isosceles Triangle 2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Freeform: Shape 2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419136" y="1020871"/>
            <a:ext cx="6960759" cy="2849671"/>
          </a:xfrm>
        </p:spPr>
        <p:txBody>
          <a:bodyPr>
            <a:normAutofit/>
          </a:bodyPr>
          <a:lstStyle/>
          <a:p>
            <a:pPr algn="l"/>
            <a:r>
              <a:rPr lang="nl-NL" sz="6000" dirty="0">
                <a:solidFill>
                  <a:srgbClr val="FFFFFF"/>
                </a:solidFill>
              </a:rPr>
              <a:t>Activiteiten 2024/2025</a:t>
            </a:r>
          </a:p>
        </p:txBody>
      </p:sp>
      <p:sp>
        <p:nvSpPr>
          <p:cNvPr id="5" name="Ondertitel 4">
            <a:extLst>
              <a:ext uri="{FF2B5EF4-FFF2-40B4-BE49-F238E27FC236}">
                <a16:creationId xmlns:a16="http://schemas.microsoft.com/office/drawing/2014/main" id="{DB60C699-CA7E-4F5B-BD4E-594C2AF223A5}"/>
              </a:ext>
            </a:extLst>
          </p:cNvPr>
          <p:cNvSpPr>
            <a:spLocks noGrp="1"/>
          </p:cNvSpPr>
          <p:nvPr>
            <p:ph type="subTitle" idx="1"/>
          </p:nvPr>
        </p:nvSpPr>
        <p:spPr>
          <a:xfrm>
            <a:off x="4548104" y="3962088"/>
            <a:ext cx="6112077" cy="1186108"/>
          </a:xfrm>
        </p:spPr>
        <p:txBody>
          <a:bodyPr>
            <a:normAutofit/>
          </a:bodyPr>
          <a:lstStyle/>
          <a:p>
            <a:pPr algn="l"/>
            <a:endParaRPr lang="nl-NL">
              <a:solidFill>
                <a:srgbClr val="FFFFFF">
                  <a:alpha val="70000"/>
                </a:srgbClr>
              </a:solidFill>
            </a:endParaRPr>
          </a:p>
        </p:txBody>
      </p:sp>
      <p:sp>
        <p:nvSpPr>
          <p:cNvPr id="30" name="Isosceles Triangle 2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27099827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a:ln>
                  <a:noFill/>
                </a:ln>
                <a:solidFill>
                  <a:srgbClr val="90C226"/>
                </a:solidFill>
                <a:effectLst/>
                <a:uLnTx/>
                <a:uFillTx/>
                <a:latin typeface="Trebuchet MS" panose="020B0603020202020204"/>
                <a:ea typeface="+mj-ea"/>
                <a:cs typeface="+mj-cs"/>
              </a:rPr>
              <a:t>Stompetoren-West</a:t>
            </a:r>
            <a:endPar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
        <p:nvSpPr>
          <p:cNvPr id="3" name="Tekstvak 2">
            <a:extLst>
              <a:ext uri="{FF2B5EF4-FFF2-40B4-BE49-F238E27FC236}">
                <a16:creationId xmlns:a16="http://schemas.microsoft.com/office/drawing/2014/main" id="{53A7B8B7-9C64-1F33-774C-6758D0CCF948}"/>
              </a:ext>
            </a:extLst>
          </p:cNvPr>
          <p:cNvSpPr txBox="1"/>
          <p:nvPr/>
        </p:nvSpPr>
        <p:spPr>
          <a:xfrm>
            <a:off x="1087394" y="1391841"/>
            <a:ext cx="7234737" cy="369331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prstClr val="black"/>
                </a:solidFill>
                <a:latin typeface="Trebuchet MS" panose="020B0603020202020204"/>
              </a:rPr>
              <a:t>Provincie commissie ruimte:</a:t>
            </a:r>
            <a:br>
              <a:rPr lang="nl-NL" dirty="0">
                <a:solidFill>
                  <a:prstClr val="black"/>
                </a:solidFill>
                <a:latin typeface="Trebuchet MS" panose="020B0603020202020204"/>
              </a:rPr>
            </a:br>
            <a:r>
              <a:rPr lang="nl-NL" dirty="0">
                <a:solidFill>
                  <a:prstClr val="black"/>
                </a:solidFill>
                <a:latin typeface="Trebuchet MS" panose="020B0603020202020204"/>
              </a:rPr>
              <a:t>- Meerdere keren ingesproken</a:t>
            </a:r>
            <a:br>
              <a:rPr lang="nl-NL" dirty="0">
                <a:solidFill>
                  <a:prstClr val="black"/>
                </a:solidFill>
                <a:latin typeface="Trebuchet MS" panose="020B0603020202020204"/>
              </a:rPr>
            </a:br>
            <a:r>
              <a:rPr lang="nl-NL" dirty="0">
                <a:solidFill>
                  <a:prstClr val="black"/>
                </a:solidFill>
                <a:latin typeface="Trebuchet MS" panose="020B0603020202020204"/>
              </a:rPr>
              <a:t>- Meerdere keren een brief ingezonden</a:t>
            </a:r>
          </a:p>
          <a:p>
            <a:pPr marR="0" lvl="0" algn="l" defTabSz="457200" rtl="0" eaLnBrk="1" fontAlgn="auto" latinLnBrk="0" hangingPunct="1">
              <a:lnSpc>
                <a:spcPct val="100000"/>
              </a:lnSpc>
              <a:spcBef>
                <a:spcPts val="0"/>
              </a:spcBef>
              <a:spcAft>
                <a:spcPts val="0"/>
              </a:spcAft>
              <a:buClrTx/>
              <a:buSzTx/>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prstClr val="black"/>
                </a:solidFill>
                <a:latin typeface="Trebuchet MS" panose="020B0603020202020204"/>
              </a:rPr>
              <a:t>Resultaat:</a:t>
            </a:r>
            <a:br>
              <a:rPr lang="nl-NL" dirty="0">
                <a:solidFill>
                  <a:prstClr val="black"/>
                </a:solidFill>
                <a:latin typeface="Trebuchet MS" panose="020B0603020202020204"/>
              </a:rPr>
            </a:br>
            <a:r>
              <a:rPr lang="nl-NL" dirty="0">
                <a:solidFill>
                  <a:prstClr val="black"/>
                </a:solidFill>
                <a:latin typeface="Trebuchet MS" panose="020B0603020202020204"/>
              </a:rPr>
              <a:t>- ‘Straatje er bij’ van 11 naar 25 woningen</a:t>
            </a:r>
            <a:br>
              <a:rPr lang="nl-NL" dirty="0">
                <a:solidFill>
                  <a:prstClr val="black"/>
                </a:solidFill>
                <a:latin typeface="Trebuchet MS" panose="020B0603020202020204"/>
              </a:rPr>
            </a:br>
            <a:r>
              <a:rPr lang="nl-NL" dirty="0">
                <a:solidFill>
                  <a:prstClr val="black"/>
                </a:solidFill>
                <a:latin typeface="Trebuchet MS" panose="020B0603020202020204"/>
              </a:rPr>
              <a:t>- Maatwerk mogelijk voor West</a:t>
            </a:r>
            <a:br>
              <a:rPr lang="nl-NL" dirty="0">
                <a:solidFill>
                  <a:prstClr val="black"/>
                </a:solidFill>
                <a:latin typeface="Trebuchet MS" panose="020B0603020202020204"/>
              </a:rPr>
            </a:br>
            <a:endParaRPr lang="nl-NL" dirty="0">
              <a:solidFill>
                <a:prstClr val="black"/>
              </a:solidFill>
              <a:latin typeface="Trebuchet MS" panose="020B0603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Huidige stand van zaken:</a:t>
            </a:r>
            <a:b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 Gemeente Alkmaar heeft Bureau Companen in de arm genomen</a:t>
            </a:r>
          </a:p>
          <a:p>
            <a:pPr marR="0" lvl="0" algn="l" defTabSz="457200" rtl="0" eaLnBrk="1" fontAlgn="auto" latinLnBrk="0" hangingPunct="1">
              <a:lnSpc>
                <a:spcPct val="100000"/>
              </a:lnSpc>
              <a:spcBef>
                <a:spcPts val="0"/>
              </a:spcBef>
              <a:spcAft>
                <a:spcPts val="0"/>
              </a:spcAft>
              <a:buClrTx/>
              <a:buSzTx/>
              <a:tabLst/>
              <a:defRPr/>
            </a:pPr>
            <a:r>
              <a:rPr lang="nl-NL" dirty="0">
                <a:solidFill>
                  <a:prstClr val="black"/>
                </a:solidFill>
                <a:latin typeface="Trebuchet MS" panose="020B0603020202020204"/>
              </a:rPr>
              <a:t>    - Gemeente Alkmaar maakt maatwerkplan</a:t>
            </a:r>
          </a:p>
          <a:p>
            <a:pPr marR="0" lvl="0" algn="l" defTabSz="457200" rtl="0" eaLnBrk="1" fontAlgn="auto" latinLnBrk="0" hangingPunct="1">
              <a:lnSpc>
                <a:spcPct val="100000"/>
              </a:lnSpc>
              <a:spcBef>
                <a:spcPts val="0"/>
              </a:spcBef>
              <a:spcAft>
                <a:spcPts val="0"/>
              </a:spcAft>
              <a:buClrTx/>
              <a:buSzTx/>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    - D</a:t>
            </a:r>
            <a:r>
              <a:rPr lang="nl-NL" dirty="0" err="1">
                <a:solidFill>
                  <a:prstClr val="black"/>
                </a:solidFill>
                <a:latin typeface="Trebuchet MS" panose="020B0603020202020204"/>
              </a:rPr>
              <a:t>orpsraad</a:t>
            </a:r>
            <a:r>
              <a:rPr lang="nl-NL" dirty="0">
                <a:solidFill>
                  <a:prstClr val="black"/>
                </a:solidFill>
                <a:latin typeface="Trebuchet MS" panose="020B0603020202020204"/>
              </a:rPr>
              <a:t> probeert plek aan tafel te krijgen</a:t>
            </a: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Afbeelding 3">
            <a:extLst>
              <a:ext uri="{FF2B5EF4-FFF2-40B4-BE49-F238E27FC236}">
                <a16:creationId xmlns:a16="http://schemas.microsoft.com/office/drawing/2014/main" id="{9852E040-0506-2789-39DB-0ECF3DDFEB3D}"/>
              </a:ext>
            </a:extLst>
          </p:cNvPr>
          <p:cNvPicPr>
            <a:picLocks noChangeAspect="1"/>
          </p:cNvPicPr>
          <p:nvPr/>
        </p:nvPicPr>
        <p:blipFill>
          <a:blip r:embed="rId3"/>
          <a:stretch>
            <a:fillRect/>
          </a:stretch>
        </p:blipFill>
        <p:spPr>
          <a:xfrm>
            <a:off x="7239442" y="1649315"/>
            <a:ext cx="2884667" cy="1924050"/>
          </a:xfrm>
          <a:prstGeom prst="rect">
            <a:avLst/>
          </a:prstGeom>
        </p:spPr>
      </p:pic>
      <p:pic>
        <p:nvPicPr>
          <p:cNvPr id="9" name="Afbeelding 8">
            <a:extLst>
              <a:ext uri="{FF2B5EF4-FFF2-40B4-BE49-F238E27FC236}">
                <a16:creationId xmlns:a16="http://schemas.microsoft.com/office/drawing/2014/main" id="{3B6D28A2-CA63-773A-E85F-BC7DC974C915}"/>
              </a:ext>
            </a:extLst>
          </p:cNvPr>
          <p:cNvPicPr>
            <a:picLocks noChangeAspect="1"/>
          </p:cNvPicPr>
          <p:nvPr/>
        </p:nvPicPr>
        <p:blipFill>
          <a:blip r:embed="rId4"/>
          <a:stretch>
            <a:fillRect/>
          </a:stretch>
        </p:blipFill>
        <p:spPr>
          <a:xfrm rot="21248281">
            <a:off x="255507" y="5060358"/>
            <a:ext cx="5325218" cy="762106"/>
          </a:xfrm>
          <a:prstGeom prst="rect">
            <a:avLst/>
          </a:prstGeom>
        </p:spPr>
      </p:pic>
      <p:pic>
        <p:nvPicPr>
          <p:cNvPr id="12" name="Afbeelding 11">
            <a:extLst>
              <a:ext uri="{FF2B5EF4-FFF2-40B4-BE49-F238E27FC236}">
                <a16:creationId xmlns:a16="http://schemas.microsoft.com/office/drawing/2014/main" id="{1CC0B4BA-B4AE-86BD-C22E-E5136A69B048}"/>
              </a:ext>
            </a:extLst>
          </p:cNvPr>
          <p:cNvPicPr>
            <a:picLocks noChangeAspect="1"/>
          </p:cNvPicPr>
          <p:nvPr/>
        </p:nvPicPr>
        <p:blipFill>
          <a:blip r:embed="rId5"/>
          <a:stretch>
            <a:fillRect/>
          </a:stretch>
        </p:blipFill>
        <p:spPr>
          <a:xfrm rot="313260">
            <a:off x="6450261" y="891643"/>
            <a:ext cx="5582429" cy="714475"/>
          </a:xfrm>
          <a:prstGeom prst="rect">
            <a:avLst/>
          </a:prstGeom>
        </p:spPr>
      </p:pic>
      <p:pic>
        <p:nvPicPr>
          <p:cNvPr id="28" name="Afbeelding 27">
            <a:extLst>
              <a:ext uri="{FF2B5EF4-FFF2-40B4-BE49-F238E27FC236}">
                <a16:creationId xmlns:a16="http://schemas.microsoft.com/office/drawing/2014/main" id="{0BC0821B-4F8C-6CB8-7E0A-CD54CBB418F5}"/>
              </a:ext>
            </a:extLst>
          </p:cNvPr>
          <p:cNvPicPr>
            <a:picLocks noChangeAspect="1"/>
          </p:cNvPicPr>
          <p:nvPr/>
        </p:nvPicPr>
        <p:blipFill>
          <a:blip r:embed="rId6"/>
          <a:stretch>
            <a:fillRect/>
          </a:stretch>
        </p:blipFill>
        <p:spPr>
          <a:xfrm>
            <a:off x="3379358" y="5837870"/>
            <a:ext cx="5849166" cy="714475"/>
          </a:xfrm>
          <a:prstGeom prst="rect">
            <a:avLst/>
          </a:prstGeom>
        </p:spPr>
      </p:pic>
    </p:spTree>
    <p:extLst>
      <p:ext uri="{BB962C8B-B14F-4D97-AF65-F5344CB8AC3E}">
        <p14:creationId xmlns:p14="http://schemas.microsoft.com/office/powerpoint/2010/main" val="427332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nl-NL" sz="4000" dirty="0">
                <a:solidFill>
                  <a:srgbClr val="90C226"/>
                </a:solidFill>
                <a:latin typeface="Trebuchet MS" panose="020B0603020202020204"/>
              </a:rPr>
              <a:t>De Witte Brug</a:t>
            </a:r>
            <a:endPar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pic>
        <p:nvPicPr>
          <p:cNvPr id="2" name="Afbeelding 1">
            <a:extLst>
              <a:ext uri="{FF2B5EF4-FFF2-40B4-BE49-F238E27FC236}">
                <a16:creationId xmlns:a16="http://schemas.microsoft.com/office/drawing/2014/main" id="{2069BE5B-A53E-9247-566D-CC20F6000CE8}"/>
              </a:ext>
            </a:extLst>
          </p:cNvPr>
          <p:cNvPicPr>
            <a:picLocks noChangeAspect="1"/>
          </p:cNvPicPr>
          <p:nvPr/>
        </p:nvPicPr>
        <p:blipFill>
          <a:blip r:embed="rId3"/>
          <a:stretch>
            <a:fillRect/>
          </a:stretch>
        </p:blipFill>
        <p:spPr>
          <a:xfrm>
            <a:off x="4517937" y="3992637"/>
            <a:ext cx="4693421" cy="2440273"/>
          </a:xfrm>
          <a:prstGeom prst="rect">
            <a:avLst/>
          </a:prstGeom>
        </p:spPr>
      </p:pic>
      <p:pic>
        <p:nvPicPr>
          <p:cNvPr id="4" name="Afbeelding 3">
            <a:extLst>
              <a:ext uri="{FF2B5EF4-FFF2-40B4-BE49-F238E27FC236}">
                <a16:creationId xmlns:a16="http://schemas.microsoft.com/office/drawing/2014/main" id="{9C07090B-A545-1427-EF94-07FB303AD91F}"/>
              </a:ext>
            </a:extLst>
          </p:cNvPr>
          <p:cNvPicPr>
            <a:picLocks noChangeAspect="1"/>
          </p:cNvPicPr>
          <p:nvPr/>
        </p:nvPicPr>
        <p:blipFill>
          <a:blip r:embed="rId4"/>
          <a:stretch>
            <a:fillRect/>
          </a:stretch>
        </p:blipFill>
        <p:spPr>
          <a:xfrm>
            <a:off x="1301602" y="1241316"/>
            <a:ext cx="4413398" cy="2482537"/>
          </a:xfrm>
          <a:prstGeom prst="rect">
            <a:avLst/>
          </a:prstGeom>
        </p:spPr>
      </p:pic>
      <p:sp>
        <p:nvSpPr>
          <p:cNvPr id="21" name="Pijl: gekromd rechts 20">
            <a:extLst>
              <a:ext uri="{FF2B5EF4-FFF2-40B4-BE49-F238E27FC236}">
                <a16:creationId xmlns:a16="http://schemas.microsoft.com/office/drawing/2014/main" id="{C1AFF462-D95B-B968-2A89-DB868FE1C38C}"/>
              </a:ext>
            </a:extLst>
          </p:cNvPr>
          <p:cNvSpPr/>
          <p:nvPr/>
        </p:nvSpPr>
        <p:spPr>
          <a:xfrm rot="18431091">
            <a:off x="2356486" y="4028080"/>
            <a:ext cx="1248312" cy="2696270"/>
          </a:xfrm>
          <a:prstGeom prst="curvedRightArrow">
            <a:avLst>
              <a:gd name="adj1" fmla="val 25000"/>
              <a:gd name="adj2" fmla="val 54040"/>
              <a:gd name="adj3" fmla="val 463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08530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Regiegroep Schermer</a:t>
            </a:r>
          </a:p>
        </p:txBody>
      </p:sp>
      <p:pic>
        <p:nvPicPr>
          <p:cNvPr id="4" name="Afbeelding 3">
            <a:extLst>
              <a:ext uri="{FF2B5EF4-FFF2-40B4-BE49-F238E27FC236}">
                <a16:creationId xmlns:a16="http://schemas.microsoft.com/office/drawing/2014/main" id="{5DE86C6C-0917-46DA-B796-AEA4F8F5774F}"/>
              </a:ext>
            </a:extLst>
          </p:cNvPr>
          <p:cNvPicPr>
            <a:picLocks noChangeAspect="1"/>
          </p:cNvPicPr>
          <p:nvPr/>
        </p:nvPicPr>
        <p:blipFill>
          <a:blip r:embed="rId3"/>
          <a:stretch>
            <a:fillRect/>
          </a:stretch>
        </p:blipFill>
        <p:spPr>
          <a:xfrm>
            <a:off x="6969210" y="161154"/>
            <a:ext cx="1945232" cy="1945232"/>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FEA5950F-EB34-624F-63B3-99B6C7095CB7}"/>
              </a:ext>
            </a:extLst>
          </p:cNvPr>
          <p:cNvPicPr>
            <a:picLocks noChangeAspect="1"/>
          </p:cNvPicPr>
          <p:nvPr/>
        </p:nvPicPr>
        <p:blipFill>
          <a:blip r:embed="rId4"/>
          <a:stretch>
            <a:fillRect/>
          </a:stretch>
        </p:blipFill>
        <p:spPr>
          <a:xfrm>
            <a:off x="1106420" y="2225139"/>
            <a:ext cx="8921039" cy="3853888"/>
          </a:xfrm>
          <a:prstGeom prst="rect">
            <a:avLst/>
          </a:prstGeom>
        </p:spPr>
      </p:pic>
    </p:spTree>
    <p:extLst>
      <p:ext uri="{BB962C8B-B14F-4D97-AF65-F5344CB8AC3E}">
        <p14:creationId xmlns:p14="http://schemas.microsoft.com/office/powerpoint/2010/main" val="103297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Hoogspanningsmasten</a:t>
            </a:r>
          </a:p>
        </p:txBody>
      </p:sp>
      <p:pic>
        <p:nvPicPr>
          <p:cNvPr id="14" name="Afbeelding 13" descr="Afbeelding met gras, buitenshuis, hemel, pyloon&#10;&#10;Automatisch gegenereerde beschrijving">
            <a:extLst>
              <a:ext uri="{FF2B5EF4-FFF2-40B4-BE49-F238E27FC236}">
                <a16:creationId xmlns:a16="http://schemas.microsoft.com/office/drawing/2014/main" id="{6CEDEDB6-718F-2006-E1B9-168AE372F4D6}"/>
              </a:ext>
            </a:extLst>
          </p:cNvPr>
          <p:cNvPicPr>
            <a:picLocks noChangeAspect="1"/>
          </p:cNvPicPr>
          <p:nvPr/>
        </p:nvPicPr>
        <p:blipFill>
          <a:blip r:embed="rId3"/>
          <a:stretch>
            <a:fillRect/>
          </a:stretch>
        </p:blipFill>
        <p:spPr>
          <a:xfrm>
            <a:off x="1370115" y="1288923"/>
            <a:ext cx="5429250" cy="3219450"/>
          </a:xfrm>
          <a:prstGeom prst="rect">
            <a:avLst/>
          </a:prstGeom>
        </p:spPr>
      </p:pic>
      <p:pic>
        <p:nvPicPr>
          <p:cNvPr id="16" name="Afbeelding 15">
            <a:extLst>
              <a:ext uri="{FF2B5EF4-FFF2-40B4-BE49-F238E27FC236}">
                <a16:creationId xmlns:a16="http://schemas.microsoft.com/office/drawing/2014/main" id="{C45C2054-383F-03E8-C571-BE25B05BC23A}"/>
              </a:ext>
            </a:extLst>
          </p:cNvPr>
          <p:cNvPicPr>
            <a:picLocks noChangeAspect="1"/>
          </p:cNvPicPr>
          <p:nvPr/>
        </p:nvPicPr>
        <p:blipFill>
          <a:blip r:embed="rId4"/>
          <a:stretch>
            <a:fillRect/>
          </a:stretch>
        </p:blipFill>
        <p:spPr>
          <a:xfrm>
            <a:off x="1370115" y="4722753"/>
            <a:ext cx="6027903" cy="1252936"/>
          </a:xfrm>
          <a:prstGeom prst="rect">
            <a:avLst/>
          </a:prstGeom>
        </p:spPr>
      </p:pic>
      <p:pic>
        <p:nvPicPr>
          <p:cNvPr id="3" name="Afbeelding 2">
            <a:extLst>
              <a:ext uri="{FF2B5EF4-FFF2-40B4-BE49-F238E27FC236}">
                <a16:creationId xmlns:a16="http://schemas.microsoft.com/office/drawing/2014/main" id="{EC84104E-5A08-39E4-9BA5-C9F9CA9511EA}"/>
              </a:ext>
            </a:extLst>
          </p:cNvPr>
          <p:cNvPicPr>
            <a:picLocks noChangeAspect="1"/>
          </p:cNvPicPr>
          <p:nvPr/>
        </p:nvPicPr>
        <p:blipFill>
          <a:blip r:embed="rId5"/>
          <a:stretch>
            <a:fillRect/>
          </a:stretch>
        </p:blipFill>
        <p:spPr>
          <a:xfrm>
            <a:off x="7158567" y="1262429"/>
            <a:ext cx="2852208" cy="3235862"/>
          </a:xfrm>
          <a:prstGeom prst="rect">
            <a:avLst/>
          </a:prstGeom>
        </p:spPr>
      </p:pic>
      <p:sp>
        <p:nvSpPr>
          <p:cNvPr id="4" name="Pijl: omlaag 3">
            <a:extLst>
              <a:ext uri="{FF2B5EF4-FFF2-40B4-BE49-F238E27FC236}">
                <a16:creationId xmlns:a16="http://schemas.microsoft.com/office/drawing/2014/main" id="{01D09A7C-7E7C-FE56-FDE1-F94ED0486662}"/>
              </a:ext>
            </a:extLst>
          </p:cNvPr>
          <p:cNvSpPr/>
          <p:nvPr/>
        </p:nvSpPr>
        <p:spPr>
          <a:xfrm rot="20273796">
            <a:off x="7561175" y="1045403"/>
            <a:ext cx="402336" cy="13157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00" dirty="0"/>
          </a:p>
        </p:txBody>
      </p:sp>
      <p:pic>
        <p:nvPicPr>
          <p:cNvPr id="5" name="Afbeelding 4">
            <a:extLst>
              <a:ext uri="{FF2B5EF4-FFF2-40B4-BE49-F238E27FC236}">
                <a16:creationId xmlns:a16="http://schemas.microsoft.com/office/drawing/2014/main" id="{C4381E84-40C1-D95E-B348-5ECB8822B3CD}"/>
              </a:ext>
            </a:extLst>
          </p:cNvPr>
          <p:cNvPicPr>
            <a:picLocks noChangeAspect="1"/>
          </p:cNvPicPr>
          <p:nvPr/>
        </p:nvPicPr>
        <p:blipFill>
          <a:blip r:embed="rId6"/>
          <a:stretch>
            <a:fillRect/>
          </a:stretch>
        </p:blipFill>
        <p:spPr>
          <a:xfrm>
            <a:off x="9039131" y="3176356"/>
            <a:ext cx="2617556" cy="2199176"/>
          </a:xfrm>
          <a:prstGeom prst="rect">
            <a:avLst/>
          </a:prstGeom>
        </p:spPr>
      </p:pic>
    </p:spTree>
    <p:extLst>
      <p:ext uri="{BB962C8B-B14F-4D97-AF65-F5344CB8AC3E}">
        <p14:creationId xmlns:p14="http://schemas.microsoft.com/office/powerpoint/2010/main" val="416023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7040465"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Digitaal wijkambassadeur</a:t>
            </a:r>
          </a:p>
        </p:txBody>
      </p:sp>
      <p:pic>
        <p:nvPicPr>
          <p:cNvPr id="4" name="Afbeelding 3" descr="Afbeelding met persoon, buitenshuis, weg&#10;&#10;Automatisch gegenereerde beschrijving">
            <a:extLst>
              <a:ext uri="{FF2B5EF4-FFF2-40B4-BE49-F238E27FC236}">
                <a16:creationId xmlns:a16="http://schemas.microsoft.com/office/drawing/2014/main" id="{FBCE2CC4-C2B1-C6FE-AD4C-D12AC0CFB652}"/>
              </a:ext>
            </a:extLst>
          </p:cNvPr>
          <p:cNvPicPr>
            <a:picLocks noChangeAspect="1"/>
          </p:cNvPicPr>
          <p:nvPr/>
        </p:nvPicPr>
        <p:blipFill>
          <a:blip r:embed="rId3"/>
          <a:stretch>
            <a:fillRect/>
          </a:stretch>
        </p:blipFill>
        <p:spPr>
          <a:xfrm>
            <a:off x="1260387" y="2260900"/>
            <a:ext cx="5027613" cy="3348469"/>
          </a:xfrm>
          <a:prstGeom prst="rect">
            <a:avLst/>
          </a:prstGeom>
        </p:spPr>
      </p:pic>
      <p:pic>
        <p:nvPicPr>
          <p:cNvPr id="9" name="Afbeelding 8" descr="Afbeelding met tekst, hemel, buitenshuis, grond&#10;&#10;Automatisch gegenereerde beschrijving">
            <a:extLst>
              <a:ext uri="{FF2B5EF4-FFF2-40B4-BE49-F238E27FC236}">
                <a16:creationId xmlns:a16="http://schemas.microsoft.com/office/drawing/2014/main" id="{971CA6C8-9391-A1ED-5286-11FB410BCAE3}"/>
              </a:ext>
            </a:extLst>
          </p:cNvPr>
          <p:cNvPicPr>
            <a:picLocks noChangeAspect="1"/>
          </p:cNvPicPr>
          <p:nvPr/>
        </p:nvPicPr>
        <p:blipFill rotWithShape="1">
          <a:blip r:embed="rId4"/>
          <a:srcRect l="7067" t="7918" r="14293" b="11358"/>
          <a:stretch/>
        </p:blipFill>
        <p:spPr>
          <a:xfrm>
            <a:off x="6840356" y="1153378"/>
            <a:ext cx="2920991" cy="4455991"/>
          </a:xfrm>
          <a:prstGeom prst="rect">
            <a:avLst/>
          </a:prstGeom>
        </p:spPr>
      </p:pic>
    </p:spTree>
    <p:extLst>
      <p:ext uri="{BB962C8B-B14F-4D97-AF65-F5344CB8AC3E}">
        <p14:creationId xmlns:p14="http://schemas.microsoft.com/office/powerpoint/2010/main" val="275529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txBox="1">
            <a:spLocks/>
          </p:cNvSpPr>
          <p:nvPr/>
        </p:nvSpPr>
        <p:spPr>
          <a:xfrm>
            <a:off x="985968" y="4473226"/>
            <a:ext cx="8288035" cy="1096650"/>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fontAlgn="auto">
              <a:spcAft>
                <a:spcPts val="600"/>
              </a:spcAft>
              <a:buClrTx/>
              <a:buSzTx/>
              <a:tabLst/>
              <a:defRPr/>
            </a:pPr>
            <a:r>
              <a:rPr kumimoji="0" lang="en-US" sz="4800" b="0" i="0" u="none" strike="noStrike" cap="none" spc="0" normalizeH="0" baseline="0" noProof="0" dirty="0">
                <a:ln>
                  <a:noFill/>
                </a:ln>
                <a:effectLst/>
                <a:uLnTx/>
                <a:uFillTx/>
              </a:rPr>
              <a:t>Stompetoren kerk</a:t>
            </a:r>
          </a:p>
        </p:txBody>
      </p:sp>
      <p:pic>
        <p:nvPicPr>
          <p:cNvPr id="6" name="Afbeelding 5" descr="Afbeelding met staal, metaal, ijzer, Balk&#10;&#10;Automatisch gegenereerde beschrijving">
            <a:extLst>
              <a:ext uri="{FF2B5EF4-FFF2-40B4-BE49-F238E27FC236}">
                <a16:creationId xmlns:a16="http://schemas.microsoft.com/office/drawing/2014/main" id="{46DA15D4-2C37-DF6E-6177-136286099D12}"/>
              </a:ext>
            </a:extLst>
          </p:cNvPr>
          <p:cNvPicPr>
            <a:picLocks noChangeAspect="1"/>
          </p:cNvPicPr>
          <p:nvPr/>
        </p:nvPicPr>
        <p:blipFill rotWithShape="1">
          <a:blip r:embed="rId2"/>
          <a:srcRect r="617"/>
          <a:stretch/>
        </p:blipFill>
        <p:spPr>
          <a:xfrm rot="5400000">
            <a:off x="540056" y="1055512"/>
            <a:ext cx="3635025" cy="2743200"/>
          </a:xfrm>
          <a:prstGeom prst="rect">
            <a:avLst/>
          </a:prstGeom>
        </p:spPr>
      </p:pic>
      <p:pic>
        <p:nvPicPr>
          <p:cNvPr id="12" name="Afbeelding 11" descr="Afbeelding met gebouw, klok, Wandklok, muur&#10;&#10;Automatisch gegenereerde beschrijving">
            <a:extLst>
              <a:ext uri="{FF2B5EF4-FFF2-40B4-BE49-F238E27FC236}">
                <a16:creationId xmlns:a16="http://schemas.microsoft.com/office/drawing/2014/main" id="{2113A2BC-29BA-9AE2-A697-CC6BF15498A8}"/>
              </a:ext>
            </a:extLst>
          </p:cNvPr>
          <p:cNvPicPr>
            <a:picLocks noChangeAspect="1"/>
          </p:cNvPicPr>
          <p:nvPr/>
        </p:nvPicPr>
        <p:blipFill rotWithShape="1">
          <a:blip r:embed="rId3"/>
          <a:srcRect r="617"/>
          <a:stretch/>
        </p:blipFill>
        <p:spPr>
          <a:xfrm rot="5400000">
            <a:off x="3364119" y="1053921"/>
            <a:ext cx="3635025" cy="2743200"/>
          </a:xfrm>
          <a:prstGeom prst="rect">
            <a:avLst/>
          </a:prstGeom>
        </p:spPr>
      </p:pic>
      <p:pic>
        <p:nvPicPr>
          <p:cNvPr id="4" name="Afbeelding 3" descr="Afbeelding met buitenshuis, gebouw, hemel, plant&#10;&#10;Automatisch gegenereerde beschrijving">
            <a:extLst>
              <a:ext uri="{FF2B5EF4-FFF2-40B4-BE49-F238E27FC236}">
                <a16:creationId xmlns:a16="http://schemas.microsoft.com/office/drawing/2014/main" id="{838F9C1D-3A01-048B-5524-41925679B5AB}"/>
              </a:ext>
            </a:extLst>
          </p:cNvPr>
          <p:cNvPicPr>
            <a:picLocks noChangeAspect="1"/>
          </p:cNvPicPr>
          <p:nvPr/>
        </p:nvPicPr>
        <p:blipFill rotWithShape="1">
          <a:blip r:embed="rId4"/>
          <a:srcRect t="8490" r="-3" b="-3"/>
          <a:stretch/>
        </p:blipFill>
        <p:spPr>
          <a:xfrm>
            <a:off x="6634094" y="608009"/>
            <a:ext cx="2743200" cy="3651345"/>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2650765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A6FF77-1E72-7742-E847-D5AC25A69F13}"/>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91025B81-C42A-BE2E-59A0-33F4D2676434}"/>
              </a:ext>
            </a:extLst>
          </p:cNvPr>
          <p:cNvSpPr txBox="1">
            <a:spLocks/>
          </p:cNvSpPr>
          <p:nvPr/>
        </p:nvSpPr>
        <p:spPr>
          <a:xfrm>
            <a:off x="985968" y="196501"/>
            <a:ext cx="8288035" cy="1096650"/>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fontAlgn="auto">
              <a:spcAft>
                <a:spcPts val="600"/>
              </a:spcAft>
              <a:buClrTx/>
              <a:buSzTx/>
              <a:tabLst/>
              <a:defRPr/>
            </a:pPr>
            <a:r>
              <a:rPr kumimoji="0" lang="en-US" sz="4800" b="0" i="0" u="none" strike="noStrike" cap="none" spc="0" normalizeH="0" baseline="0" noProof="0" dirty="0">
                <a:ln>
                  <a:noFill/>
                </a:ln>
                <a:effectLst/>
                <a:uLnTx/>
                <a:uFillTx/>
              </a:rPr>
              <a:t>Stompetoren kerk na COUP</a:t>
            </a:r>
          </a:p>
        </p:txBody>
      </p:sp>
      <p:pic>
        <p:nvPicPr>
          <p:cNvPr id="7" name="Afbeelding 6">
            <a:extLst>
              <a:ext uri="{FF2B5EF4-FFF2-40B4-BE49-F238E27FC236}">
                <a16:creationId xmlns:a16="http://schemas.microsoft.com/office/drawing/2014/main" id="{C9414161-C021-777E-BB9B-6A90D696C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pic>
        <p:nvPicPr>
          <p:cNvPr id="2050" name="Picture 2" descr="Geen fotobeschrijving beschikbaar.">
            <a:extLst>
              <a:ext uri="{FF2B5EF4-FFF2-40B4-BE49-F238E27FC236}">
                <a16:creationId xmlns:a16="http://schemas.microsoft.com/office/drawing/2014/main" id="{7375D2FA-3081-60EE-31BC-ABB96CE5A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79" b="7147"/>
          <a:stretch/>
        </p:blipFill>
        <p:spPr bwMode="auto">
          <a:xfrm>
            <a:off x="985968" y="2496065"/>
            <a:ext cx="4122008" cy="294441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A2CFD029-46D9-5DD5-A8D0-B86469D011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Afbeelding 2">
            <a:extLst>
              <a:ext uri="{FF2B5EF4-FFF2-40B4-BE49-F238E27FC236}">
                <a16:creationId xmlns:a16="http://schemas.microsoft.com/office/drawing/2014/main" id="{DC9F415F-E181-9995-5431-30699E196ED3}"/>
              </a:ext>
            </a:extLst>
          </p:cNvPr>
          <p:cNvPicPr>
            <a:picLocks noChangeAspect="1"/>
          </p:cNvPicPr>
          <p:nvPr/>
        </p:nvPicPr>
        <p:blipFill>
          <a:blip r:embed="rId4"/>
          <a:stretch>
            <a:fillRect/>
          </a:stretch>
        </p:blipFill>
        <p:spPr>
          <a:xfrm>
            <a:off x="5943600" y="2496065"/>
            <a:ext cx="4481107" cy="2944410"/>
          </a:xfrm>
          <a:prstGeom prst="rect">
            <a:avLst/>
          </a:prstGeom>
        </p:spPr>
      </p:pic>
    </p:spTree>
    <p:extLst>
      <p:ext uri="{BB962C8B-B14F-4D97-AF65-F5344CB8AC3E}">
        <p14:creationId xmlns:p14="http://schemas.microsoft.com/office/powerpoint/2010/main" val="13137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4 en 5 mei</a:t>
            </a:r>
          </a:p>
        </p:txBody>
      </p:sp>
      <p:pic>
        <p:nvPicPr>
          <p:cNvPr id="4" name="Afbeelding 3">
            <a:extLst>
              <a:ext uri="{FF2B5EF4-FFF2-40B4-BE49-F238E27FC236}">
                <a16:creationId xmlns:a16="http://schemas.microsoft.com/office/drawing/2014/main" id="{33D96FA2-91B4-4714-8DC2-0EF9D56B27CA}"/>
              </a:ext>
            </a:extLst>
          </p:cNvPr>
          <p:cNvPicPr>
            <a:picLocks noChangeAspect="1"/>
          </p:cNvPicPr>
          <p:nvPr/>
        </p:nvPicPr>
        <p:blipFill rotWithShape="1">
          <a:blip r:embed="rId3"/>
          <a:srcRect l="16000" r="13863"/>
          <a:stretch/>
        </p:blipFill>
        <p:spPr>
          <a:xfrm>
            <a:off x="842963" y="1358123"/>
            <a:ext cx="4414838" cy="4720904"/>
          </a:xfrm>
          <a:prstGeom prst="rect">
            <a:avLst/>
          </a:prstGeom>
        </p:spPr>
      </p:pic>
      <p:pic>
        <p:nvPicPr>
          <p:cNvPr id="3" name="Afbeelding 2" descr="Afbeelding met persoon, grond, boom, buitenshuis&#10;&#10;Automatisch gegenereerde beschrijving">
            <a:extLst>
              <a:ext uri="{FF2B5EF4-FFF2-40B4-BE49-F238E27FC236}">
                <a16:creationId xmlns:a16="http://schemas.microsoft.com/office/drawing/2014/main" id="{0A751A46-0169-B6CC-4710-7ACF7DB7BA23}"/>
              </a:ext>
            </a:extLst>
          </p:cNvPr>
          <p:cNvPicPr>
            <a:picLocks noChangeAspect="1"/>
          </p:cNvPicPr>
          <p:nvPr/>
        </p:nvPicPr>
        <p:blipFill rotWithShape="1">
          <a:blip r:embed="rId4"/>
          <a:srcRect l="14166" t="12500" r="6297" b="7293"/>
          <a:stretch/>
        </p:blipFill>
        <p:spPr>
          <a:xfrm>
            <a:off x="5645460" y="578339"/>
            <a:ext cx="4090990" cy="5500688"/>
          </a:xfrm>
          <a:prstGeom prst="rect">
            <a:avLst/>
          </a:prstGeom>
        </p:spPr>
      </p:pic>
    </p:spTree>
    <p:extLst>
      <p:ext uri="{BB962C8B-B14F-4D97-AF65-F5344CB8AC3E}">
        <p14:creationId xmlns:p14="http://schemas.microsoft.com/office/powerpoint/2010/main" val="292814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6" y="522661"/>
            <a:ext cx="79990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Bestemming restant </a:t>
            </a:r>
            <a:r>
              <a:rPr kumimoji="0" lang="nl-NL" sz="4000" b="0" i="0" u="none" strike="noStrike" kern="1200" cap="none" spc="0" normalizeH="0" baseline="0" noProof="0" dirty="0" err="1">
                <a:ln>
                  <a:noFill/>
                </a:ln>
                <a:solidFill>
                  <a:srgbClr val="90C226"/>
                </a:solidFill>
                <a:effectLst/>
                <a:uLnTx/>
                <a:uFillTx/>
                <a:latin typeface="Trebuchet MS" panose="020B0603020202020204"/>
                <a:ea typeface="+mj-ea"/>
                <a:cs typeface="+mj-cs"/>
              </a:rPr>
              <a:t>Arhi</a:t>
            </a: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-gelden (EUR </a:t>
            </a:r>
            <a:r>
              <a:rPr lang="nl-NL" sz="4000" dirty="0">
                <a:solidFill>
                  <a:srgbClr val="90C226"/>
                </a:solidFill>
                <a:latin typeface="Trebuchet MS" panose="020B0603020202020204"/>
              </a:rPr>
              <a:t>60</a:t>
            </a: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.000)</a:t>
            </a:r>
          </a:p>
        </p:txBody>
      </p:sp>
      <p:sp>
        <p:nvSpPr>
          <p:cNvPr id="6" name="Tekstvak 5">
            <a:extLst>
              <a:ext uri="{FF2B5EF4-FFF2-40B4-BE49-F238E27FC236}">
                <a16:creationId xmlns:a16="http://schemas.microsoft.com/office/drawing/2014/main" id="{72DEC634-C0FC-F1D2-5343-8FEC423E8391}"/>
              </a:ext>
            </a:extLst>
          </p:cNvPr>
          <p:cNvSpPr txBox="1"/>
          <p:nvPr/>
        </p:nvSpPr>
        <p:spPr>
          <a:xfrm>
            <a:off x="1260387" y="1249267"/>
            <a:ext cx="7872091" cy="830997"/>
          </a:xfrm>
          <a:prstGeom prst="rect">
            <a:avLst/>
          </a:prstGeom>
          <a:noFill/>
        </p:spPr>
        <p:txBody>
          <a:bodyPr wrap="none" rtlCol="0">
            <a:spAutoFit/>
          </a:bodyPr>
          <a:lstStyle/>
          <a:p>
            <a:pPr marL="285750" indent="-285750">
              <a:buFontTx/>
              <a:buChar char="-"/>
            </a:pPr>
            <a:r>
              <a:rPr lang="nl-NL" sz="2400" dirty="0"/>
              <a:t>Voorzieningen en inrichting Hangplek jeugd dorpshuis</a:t>
            </a:r>
          </a:p>
          <a:p>
            <a:pPr marL="285750" indent="-285750">
              <a:buFontTx/>
              <a:buChar char="-"/>
            </a:pPr>
            <a:endParaRPr lang="nl-NL" sz="2400" dirty="0"/>
          </a:p>
        </p:txBody>
      </p:sp>
      <p:pic>
        <p:nvPicPr>
          <p:cNvPr id="3" name="Afbeelding 2">
            <a:extLst>
              <a:ext uri="{FF2B5EF4-FFF2-40B4-BE49-F238E27FC236}">
                <a16:creationId xmlns:a16="http://schemas.microsoft.com/office/drawing/2014/main" id="{DA2A257A-D26D-C3DD-E277-E38BA9E9FE77}"/>
              </a:ext>
            </a:extLst>
          </p:cNvPr>
          <p:cNvPicPr>
            <a:picLocks noChangeAspect="1"/>
          </p:cNvPicPr>
          <p:nvPr/>
        </p:nvPicPr>
        <p:blipFill>
          <a:blip r:embed="rId3"/>
          <a:stretch>
            <a:fillRect/>
          </a:stretch>
        </p:blipFill>
        <p:spPr>
          <a:xfrm>
            <a:off x="1138867" y="2342826"/>
            <a:ext cx="3915117" cy="3077872"/>
          </a:xfrm>
          <a:prstGeom prst="rect">
            <a:avLst/>
          </a:prstGeom>
        </p:spPr>
      </p:pic>
      <p:pic>
        <p:nvPicPr>
          <p:cNvPr id="4" name="Picture 3" descr="A bar with stools and people in the background&#10;&#10;AI-generated content may be incorrect.">
            <a:extLst>
              <a:ext uri="{FF2B5EF4-FFF2-40B4-BE49-F238E27FC236}">
                <a16:creationId xmlns:a16="http://schemas.microsoft.com/office/drawing/2014/main" id="{B40D9F40-E026-0D5D-6FE1-82DB56BFB2B4}"/>
              </a:ext>
            </a:extLst>
          </p:cNvPr>
          <p:cNvPicPr>
            <a:picLocks noChangeAspect="1"/>
          </p:cNvPicPr>
          <p:nvPr/>
        </p:nvPicPr>
        <p:blipFill>
          <a:blip r:embed="rId4"/>
          <a:stretch>
            <a:fillRect/>
          </a:stretch>
        </p:blipFill>
        <p:spPr>
          <a:xfrm>
            <a:off x="8287508" y="2441042"/>
            <a:ext cx="3369179" cy="2526884"/>
          </a:xfrm>
          <a:prstGeom prst="rect">
            <a:avLst/>
          </a:prstGeom>
        </p:spPr>
      </p:pic>
      <p:pic>
        <p:nvPicPr>
          <p:cNvPr id="11" name="Picture 10" descr="A room with a pool table and chairs&#10;&#10;AI-generated content may be incorrect.">
            <a:extLst>
              <a:ext uri="{FF2B5EF4-FFF2-40B4-BE49-F238E27FC236}">
                <a16:creationId xmlns:a16="http://schemas.microsoft.com/office/drawing/2014/main" id="{225021FE-8B03-98DF-E4EE-F7E8DA7AAE65}"/>
              </a:ext>
            </a:extLst>
          </p:cNvPr>
          <p:cNvPicPr>
            <a:picLocks noChangeAspect="1"/>
          </p:cNvPicPr>
          <p:nvPr/>
        </p:nvPicPr>
        <p:blipFill>
          <a:blip r:embed="rId5"/>
          <a:stretch>
            <a:fillRect/>
          </a:stretch>
        </p:blipFill>
        <p:spPr>
          <a:xfrm>
            <a:off x="5957740" y="3780401"/>
            <a:ext cx="3559551" cy="2368719"/>
          </a:xfrm>
          <a:prstGeom prst="rect">
            <a:avLst/>
          </a:prstGeom>
        </p:spPr>
      </p:pic>
    </p:spTree>
    <p:extLst>
      <p:ext uri="{BB962C8B-B14F-4D97-AF65-F5344CB8AC3E}">
        <p14:creationId xmlns:p14="http://schemas.microsoft.com/office/powerpoint/2010/main" val="218641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9F60-496C-6EC8-DC11-C59BF6FFF9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550E0-642C-EE95-CEF7-FF2D66DA330A}"/>
              </a:ext>
            </a:extLst>
          </p:cNvPr>
          <p:cNvSpPr>
            <a:spLocks noGrp="1"/>
          </p:cNvSpPr>
          <p:nvPr>
            <p:ph type="ctrTitle"/>
          </p:nvPr>
        </p:nvSpPr>
        <p:spPr>
          <a:xfrm>
            <a:off x="1260388" y="354226"/>
            <a:ext cx="1869988" cy="683741"/>
          </a:xfrm>
        </p:spPr>
        <p:txBody>
          <a:bodyPr/>
          <a:lstStyle/>
          <a:p>
            <a:r>
              <a:rPr lang="nl-NL" sz="4000" dirty="0"/>
              <a:t>Agenda</a:t>
            </a:r>
          </a:p>
        </p:txBody>
      </p:sp>
      <p:pic>
        <p:nvPicPr>
          <p:cNvPr id="7" name="Afbeelding 6">
            <a:extLst>
              <a:ext uri="{FF2B5EF4-FFF2-40B4-BE49-F238E27FC236}">
                <a16:creationId xmlns:a16="http://schemas.microsoft.com/office/drawing/2014/main" id="{722A827D-ACF9-CBB9-744A-37D6A0EED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5" name="Rechthoek 4">
            <a:extLst>
              <a:ext uri="{FF2B5EF4-FFF2-40B4-BE49-F238E27FC236}">
                <a16:creationId xmlns:a16="http://schemas.microsoft.com/office/drawing/2014/main" id="{92E01001-ED43-B98B-6C33-FF7702A1EFA5}"/>
              </a:ext>
            </a:extLst>
          </p:cNvPr>
          <p:cNvSpPr/>
          <p:nvPr/>
        </p:nvSpPr>
        <p:spPr>
          <a:xfrm>
            <a:off x="1260388" y="946206"/>
            <a:ext cx="8487911" cy="5509200"/>
          </a:xfrm>
          <a:prstGeom prst="rect">
            <a:avLst/>
          </a:prstGeom>
        </p:spPr>
        <p:txBody>
          <a:bodyPr wrap="square">
            <a:spAutoFit/>
          </a:bodyPr>
          <a:lstStyle/>
          <a:p>
            <a:pPr lvl="0"/>
            <a:r>
              <a:rPr lang="nl-NL" sz="1600" dirty="0">
                <a:cs typeface="Arial" panose="020B0604020202020204" pitchFamily="34" charset="0"/>
              </a:rPr>
              <a:t>1. Opening, huishoudelijke mededelingen</a:t>
            </a:r>
          </a:p>
          <a:p>
            <a:pPr lvl="0"/>
            <a:r>
              <a:rPr lang="nl-NL" sz="1600" dirty="0">
                <a:cs typeface="Arial" panose="020B0604020202020204" pitchFamily="34" charset="0"/>
              </a:rPr>
              <a:t>2. Ingekomen stukken voor zover van toepassing op de jaarvergadering</a:t>
            </a:r>
          </a:p>
          <a:p>
            <a:pPr lvl="0"/>
            <a:r>
              <a:rPr lang="nl-NL" sz="1600" dirty="0">
                <a:cs typeface="Arial" panose="020B0604020202020204" pitchFamily="34" charset="0"/>
              </a:rPr>
              <a:t>3. Notulen jaarvergadering 21 maart 2024</a:t>
            </a:r>
          </a:p>
          <a:p>
            <a:pPr lvl="0"/>
            <a:r>
              <a:rPr lang="nl-NL" sz="1600" dirty="0">
                <a:cs typeface="Arial" panose="020B0604020202020204" pitchFamily="34" charset="0"/>
              </a:rPr>
              <a:t>4. Jaarverslag 2024 van de penningmeester</a:t>
            </a:r>
          </a:p>
          <a:p>
            <a:pPr lvl="0"/>
            <a:r>
              <a:rPr lang="nl-NL" sz="1600" dirty="0">
                <a:cs typeface="Arial" panose="020B0604020202020204" pitchFamily="34" charset="0"/>
              </a:rPr>
              <a:t>5. Verslag 2024 kascontrolecommissie en decharge penningmeester/bestuur</a:t>
            </a:r>
          </a:p>
          <a:p>
            <a:pPr lvl="0"/>
            <a:r>
              <a:rPr lang="nl-NL" sz="1600" dirty="0">
                <a:cs typeface="Arial" panose="020B0604020202020204" pitchFamily="34" charset="0"/>
              </a:rPr>
              <a:t>6. Benoeming nieuwe kascontrolecommissie </a:t>
            </a:r>
            <a:br>
              <a:rPr lang="nl-NL" sz="1600" dirty="0">
                <a:cs typeface="Arial" panose="020B0604020202020204" pitchFamily="34" charset="0"/>
              </a:rPr>
            </a:br>
            <a:r>
              <a:rPr lang="nl-NL" sz="1600" dirty="0">
                <a:cs typeface="Arial" panose="020B0604020202020204" pitchFamily="34" charset="0"/>
              </a:rPr>
              <a:t>    (wij nodigen graag iemand uit die dit op zich wil nemen)</a:t>
            </a:r>
          </a:p>
          <a:p>
            <a:pPr lvl="0"/>
            <a:r>
              <a:rPr lang="nl-NL" sz="1600" dirty="0">
                <a:cs typeface="Arial" panose="020B0604020202020204" pitchFamily="34" charset="0"/>
              </a:rPr>
              <a:t>7. Begroting 2025 en vaststelling contributie 2025</a:t>
            </a:r>
            <a:br>
              <a:rPr lang="nl-NL" sz="1600" dirty="0">
                <a:cs typeface="Arial" panose="020B0604020202020204" pitchFamily="34" charset="0"/>
              </a:rPr>
            </a:br>
            <a:r>
              <a:rPr lang="nl-NL" sz="1600" dirty="0">
                <a:cs typeface="Arial" panose="020B0604020202020204" pitchFamily="34" charset="0"/>
              </a:rPr>
              <a:t>    Het bestuur stelt voor de contributie te handhaven op </a:t>
            </a:r>
            <a:br>
              <a:rPr lang="nl-NL" sz="1600" dirty="0">
                <a:cs typeface="Arial" panose="020B0604020202020204" pitchFamily="34" charset="0"/>
              </a:rPr>
            </a:br>
            <a:r>
              <a:rPr lang="nl-NL" sz="1600" dirty="0">
                <a:cs typeface="Arial" panose="020B0604020202020204" pitchFamily="34" charset="0"/>
              </a:rPr>
              <a:t>    minimaal 3 euro – bedragen hoger dan 3 euro zijn welkom, doch op vrijwillige basis</a:t>
            </a:r>
          </a:p>
          <a:p>
            <a:pPr lvl="0"/>
            <a:r>
              <a:rPr lang="nl-NL" sz="1600" dirty="0">
                <a:cs typeface="Arial" panose="020B0604020202020204" pitchFamily="34" charset="0"/>
              </a:rPr>
              <a:t>8. Bestuur 2024:</a:t>
            </a:r>
            <a:br>
              <a:rPr lang="nl-NL" sz="1600" dirty="0">
                <a:cs typeface="Arial" panose="020B0604020202020204" pitchFamily="34" charset="0"/>
              </a:rPr>
            </a:br>
            <a:r>
              <a:rPr lang="nl-NL" sz="1600" dirty="0">
                <a:cs typeface="Arial" panose="020B0604020202020204" pitchFamily="34" charset="0"/>
              </a:rPr>
              <a:t>    	Voorzitter: Sylvester Liefting </a:t>
            </a:r>
            <a:br>
              <a:rPr lang="nl-NL" sz="1600" dirty="0">
                <a:cs typeface="Arial" panose="020B0604020202020204" pitchFamily="34" charset="0"/>
              </a:rPr>
            </a:br>
            <a:r>
              <a:rPr lang="nl-NL" sz="1600" dirty="0">
                <a:cs typeface="Arial" panose="020B0604020202020204" pitchFamily="34" charset="0"/>
              </a:rPr>
              <a:t>    	Penningmeester: Mark Bleijendaal</a:t>
            </a:r>
          </a:p>
          <a:p>
            <a:pPr lvl="0"/>
            <a:r>
              <a:rPr lang="nl-NL" sz="1600" dirty="0">
                <a:cs typeface="Arial" panose="020B0604020202020204" pitchFamily="34" charset="0"/>
              </a:rPr>
              <a:t>    	Secretaris: Sander Tolk </a:t>
            </a:r>
            <a:br>
              <a:rPr lang="nl-NL" sz="1600" dirty="0">
                <a:cs typeface="Arial" panose="020B0604020202020204" pitchFamily="34" charset="0"/>
              </a:rPr>
            </a:br>
            <a:r>
              <a:rPr lang="nl-NL" sz="1600" dirty="0">
                <a:cs typeface="Arial" panose="020B0604020202020204" pitchFamily="34" charset="0"/>
              </a:rPr>
              <a:t>    	Bestuurslid: Chris Maas</a:t>
            </a:r>
          </a:p>
          <a:p>
            <a:pPr lvl="0"/>
            <a:r>
              <a:rPr lang="nl-NL" sz="1600" dirty="0">
                <a:cs typeface="Arial" panose="020B0604020202020204" pitchFamily="34" charset="0"/>
              </a:rPr>
              <a:t>	Bestuurslid: Huub van der Vlugt</a:t>
            </a:r>
          </a:p>
          <a:p>
            <a:pPr lvl="0"/>
            <a:r>
              <a:rPr lang="nl-NL" sz="1600" dirty="0">
                <a:cs typeface="Arial" panose="020B0604020202020204" pitchFamily="34" charset="0"/>
              </a:rPr>
              <a:t>9. Activiteiten in 2024/2025: mondelinge toelichting door de actiehouders</a:t>
            </a:r>
          </a:p>
          <a:p>
            <a:pPr lvl="0"/>
            <a:r>
              <a:rPr lang="nl-NL" sz="1600" dirty="0">
                <a:cs typeface="Arial" panose="020B0604020202020204" pitchFamily="34" charset="0"/>
              </a:rPr>
              <a:t>10. Rondvraag en rond 20.50 uur afsluiting</a:t>
            </a:r>
            <a:br>
              <a:rPr lang="nl-NL" sz="1600" dirty="0">
                <a:cs typeface="Arial" panose="020B0604020202020204" pitchFamily="34" charset="0"/>
              </a:rPr>
            </a:br>
            <a:br>
              <a:rPr lang="nl-NL" sz="1600" dirty="0">
                <a:cs typeface="Arial" panose="020B0604020202020204" pitchFamily="34" charset="0"/>
              </a:rPr>
            </a:br>
            <a:r>
              <a:rPr lang="nl-NL" sz="1600" dirty="0">
                <a:cs typeface="Arial" panose="020B0604020202020204" pitchFamily="34" charset="0"/>
              </a:rPr>
              <a:t>(pauze)</a:t>
            </a:r>
            <a:br>
              <a:rPr lang="nl-NL" sz="1600" dirty="0">
                <a:cs typeface="Arial" panose="020B0604020202020204" pitchFamily="34" charset="0"/>
              </a:rPr>
            </a:br>
            <a:endParaRPr lang="nl-NL" sz="1600" dirty="0">
              <a:cs typeface="Arial" panose="020B0604020202020204" pitchFamily="34" charset="0"/>
            </a:endParaRPr>
          </a:p>
          <a:p>
            <a:pPr lvl="0"/>
            <a:r>
              <a:rPr lang="nl-NL" sz="1600" b="1" dirty="0">
                <a:cs typeface="Arial" panose="020B0604020202020204" pitchFamily="34" charset="0"/>
              </a:rPr>
              <a:t>Deel 2: TenneT – verzwaring stroomnetwerk (21.00-22.00)</a:t>
            </a:r>
            <a:r>
              <a:rPr lang="nl-NL" sz="1600" b="1" i="1" dirty="0">
                <a:cs typeface="Arial" panose="020B0604020202020204" pitchFamily="34" charset="0"/>
              </a:rPr>
              <a:t> </a:t>
            </a:r>
            <a:endParaRPr lang="nl-NL" sz="1600" b="1" dirty="0">
              <a:cs typeface="Arial" panose="020B0604020202020204" pitchFamily="34" charset="0"/>
            </a:endParaRPr>
          </a:p>
        </p:txBody>
      </p:sp>
    </p:spTree>
    <p:extLst>
      <p:ext uri="{BB962C8B-B14F-4D97-AF65-F5344CB8AC3E}">
        <p14:creationId xmlns:p14="http://schemas.microsoft.com/office/powerpoint/2010/main" val="252408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7354976"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Dorpshuis</a:t>
            </a:r>
          </a:p>
        </p:txBody>
      </p:sp>
      <p:pic>
        <p:nvPicPr>
          <p:cNvPr id="4" name="Afbeelding 3" descr="Afbeelding met tekst, muur, overdekt, kleding&#10;&#10;Automatisch gegenereerde beschrijving">
            <a:extLst>
              <a:ext uri="{FF2B5EF4-FFF2-40B4-BE49-F238E27FC236}">
                <a16:creationId xmlns:a16="http://schemas.microsoft.com/office/drawing/2014/main" id="{BC58D774-2A3F-0D84-DB8B-DEA971350EF4}"/>
              </a:ext>
            </a:extLst>
          </p:cNvPr>
          <p:cNvPicPr>
            <a:picLocks noChangeAspect="1"/>
          </p:cNvPicPr>
          <p:nvPr/>
        </p:nvPicPr>
        <p:blipFill>
          <a:blip r:embed="rId3"/>
          <a:stretch>
            <a:fillRect/>
          </a:stretch>
        </p:blipFill>
        <p:spPr>
          <a:xfrm>
            <a:off x="1260387" y="1287571"/>
            <a:ext cx="6388608" cy="4791456"/>
          </a:xfrm>
          <a:prstGeom prst="rect">
            <a:avLst/>
          </a:prstGeom>
        </p:spPr>
      </p:pic>
      <p:pic>
        <p:nvPicPr>
          <p:cNvPr id="6" name="Afbeelding 5" descr="Afbeelding met tekst, schermopname, muur, teken&#10;&#10;Automatisch gegenereerde beschrijving">
            <a:extLst>
              <a:ext uri="{FF2B5EF4-FFF2-40B4-BE49-F238E27FC236}">
                <a16:creationId xmlns:a16="http://schemas.microsoft.com/office/drawing/2014/main" id="{42001A5C-3E88-8846-C0C1-A10D8A07C936}"/>
              </a:ext>
            </a:extLst>
          </p:cNvPr>
          <p:cNvPicPr>
            <a:picLocks noChangeAspect="1"/>
          </p:cNvPicPr>
          <p:nvPr/>
        </p:nvPicPr>
        <p:blipFill rotWithShape="1">
          <a:blip r:embed="rId4"/>
          <a:srcRect l="18796" r="18482"/>
          <a:stretch/>
        </p:blipFill>
        <p:spPr>
          <a:xfrm rot="5400000">
            <a:off x="8352385" y="2157368"/>
            <a:ext cx="2715771" cy="3247355"/>
          </a:xfrm>
          <a:prstGeom prst="rect">
            <a:avLst/>
          </a:prstGeom>
        </p:spPr>
      </p:pic>
    </p:spTree>
    <p:extLst>
      <p:ext uri="{BB962C8B-B14F-4D97-AF65-F5344CB8AC3E}">
        <p14:creationId xmlns:p14="http://schemas.microsoft.com/office/powerpoint/2010/main" val="30648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BD5CB686-6772-30EC-5E4F-2E0CCDF2FE81}"/>
              </a:ext>
            </a:extLst>
          </p:cNvPr>
          <p:cNvPicPr>
            <a:picLocks noChangeAspect="1"/>
          </p:cNvPicPr>
          <p:nvPr/>
        </p:nvPicPr>
        <p:blipFill>
          <a:blip r:embed="rId2"/>
          <a:stretch>
            <a:fillRect/>
          </a:stretch>
        </p:blipFill>
        <p:spPr>
          <a:xfrm rot="21277872">
            <a:off x="3922947" y="2406718"/>
            <a:ext cx="3629532" cy="628738"/>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a:ln>
                  <a:noFill/>
                </a:ln>
                <a:solidFill>
                  <a:srgbClr val="90C226"/>
                </a:solidFill>
                <a:effectLst/>
                <a:uLnTx/>
                <a:uFillTx/>
                <a:latin typeface="Trebuchet MS" panose="020B0603020202020204"/>
                <a:ea typeface="+mj-ea"/>
                <a:cs typeface="+mj-cs"/>
              </a:rPr>
              <a:t>N243</a:t>
            </a:r>
            <a:endPar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pic>
        <p:nvPicPr>
          <p:cNvPr id="4" name="Afbeelding 3">
            <a:extLst>
              <a:ext uri="{FF2B5EF4-FFF2-40B4-BE49-F238E27FC236}">
                <a16:creationId xmlns:a16="http://schemas.microsoft.com/office/drawing/2014/main" id="{05C77290-4D3C-92F1-0AC4-202BE9153368}"/>
              </a:ext>
            </a:extLst>
          </p:cNvPr>
          <p:cNvPicPr>
            <a:picLocks noChangeAspect="1"/>
          </p:cNvPicPr>
          <p:nvPr/>
        </p:nvPicPr>
        <p:blipFill>
          <a:blip r:embed="rId4"/>
          <a:stretch>
            <a:fillRect/>
          </a:stretch>
        </p:blipFill>
        <p:spPr>
          <a:xfrm>
            <a:off x="5622169" y="3773655"/>
            <a:ext cx="4285107" cy="2392852"/>
          </a:xfrm>
          <a:prstGeom prst="rect">
            <a:avLst/>
          </a:prstGeom>
        </p:spPr>
      </p:pic>
      <p:sp>
        <p:nvSpPr>
          <p:cNvPr id="11" name="Tekstvak 10">
            <a:extLst>
              <a:ext uri="{FF2B5EF4-FFF2-40B4-BE49-F238E27FC236}">
                <a16:creationId xmlns:a16="http://schemas.microsoft.com/office/drawing/2014/main" id="{28B32924-5484-004F-0230-7C5F4276AB83}"/>
              </a:ext>
            </a:extLst>
          </p:cNvPr>
          <p:cNvSpPr txBox="1"/>
          <p:nvPr/>
        </p:nvSpPr>
        <p:spPr>
          <a:xfrm>
            <a:off x="1260387" y="1362075"/>
            <a:ext cx="5282215" cy="1200329"/>
          </a:xfrm>
          <a:prstGeom prst="rect">
            <a:avLst/>
          </a:prstGeom>
          <a:noFill/>
        </p:spPr>
        <p:txBody>
          <a:bodyPr wrap="none" rtlCol="0">
            <a:spAutoFit/>
          </a:bodyPr>
          <a:lstStyle/>
          <a:p>
            <a:pPr marL="285750" indent="-285750">
              <a:buFont typeface="Arial" panose="020B0604020202020204" pitchFamily="34" charset="0"/>
              <a:buChar char="•"/>
            </a:pPr>
            <a:r>
              <a:rPr lang="nl-NL" dirty="0"/>
              <a:t>N243 mooie weg geworden</a:t>
            </a:r>
          </a:p>
          <a:p>
            <a:pPr marL="285750" indent="-285750">
              <a:buFont typeface="Arial" panose="020B0604020202020204" pitchFamily="34" charset="0"/>
              <a:buChar char="•"/>
            </a:pPr>
            <a:r>
              <a:rPr lang="nl-NL" dirty="0"/>
              <a:t>Rotondes niet op alle navigatie zichtbaar</a:t>
            </a:r>
          </a:p>
          <a:p>
            <a:pPr marL="285750" indent="-285750">
              <a:buFont typeface="Arial" panose="020B0604020202020204" pitchFamily="34" charset="0"/>
              <a:buChar char="•"/>
            </a:pPr>
            <a:r>
              <a:rPr lang="nl-NL" dirty="0"/>
              <a:t>Opvallend veel ongelukken op hetzelfde stuk</a:t>
            </a:r>
          </a:p>
          <a:p>
            <a:pPr marL="285750" indent="-285750">
              <a:buFontTx/>
              <a:buChar char="-"/>
            </a:pPr>
            <a:endParaRPr lang="nl-NL" dirty="0"/>
          </a:p>
        </p:txBody>
      </p:sp>
      <p:pic>
        <p:nvPicPr>
          <p:cNvPr id="13" name="Afbeelding 12">
            <a:extLst>
              <a:ext uri="{FF2B5EF4-FFF2-40B4-BE49-F238E27FC236}">
                <a16:creationId xmlns:a16="http://schemas.microsoft.com/office/drawing/2014/main" id="{4BA56150-B148-ED1D-AEBD-562D04FB9353}"/>
              </a:ext>
            </a:extLst>
          </p:cNvPr>
          <p:cNvPicPr>
            <a:picLocks noChangeAspect="1"/>
          </p:cNvPicPr>
          <p:nvPr/>
        </p:nvPicPr>
        <p:blipFill>
          <a:blip r:embed="rId5"/>
          <a:stretch>
            <a:fillRect/>
          </a:stretch>
        </p:blipFill>
        <p:spPr>
          <a:xfrm>
            <a:off x="7610137" y="1166486"/>
            <a:ext cx="4344006" cy="2305372"/>
          </a:xfrm>
          <a:prstGeom prst="rect">
            <a:avLst/>
          </a:prstGeom>
        </p:spPr>
      </p:pic>
      <p:pic>
        <p:nvPicPr>
          <p:cNvPr id="15" name="Afbeelding 14">
            <a:extLst>
              <a:ext uri="{FF2B5EF4-FFF2-40B4-BE49-F238E27FC236}">
                <a16:creationId xmlns:a16="http://schemas.microsoft.com/office/drawing/2014/main" id="{6EA3AC06-E9C5-9295-3144-B4C35AB6A01F}"/>
              </a:ext>
            </a:extLst>
          </p:cNvPr>
          <p:cNvPicPr>
            <a:picLocks noChangeAspect="1"/>
          </p:cNvPicPr>
          <p:nvPr/>
        </p:nvPicPr>
        <p:blipFill>
          <a:blip r:embed="rId6"/>
          <a:stretch>
            <a:fillRect/>
          </a:stretch>
        </p:blipFill>
        <p:spPr>
          <a:xfrm>
            <a:off x="942685" y="3773655"/>
            <a:ext cx="4153480" cy="2305372"/>
          </a:xfrm>
          <a:prstGeom prst="rect">
            <a:avLst/>
          </a:prstGeom>
        </p:spPr>
      </p:pic>
      <p:pic>
        <p:nvPicPr>
          <p:cNvPr id="10" name="Afbeelding 9">
            <a:extLst>
              <a:ext uri="{FF2B5EF4-FFF2-40B4-BE49-F238E27FC236}">
                <a16:creationId xmlns:a16="http://schemas.microsoft.com/office/drawing/2014/main" id="{5179D456-14FF-2FB3-F222-D87181CDC917}"/>
              </a:ext>
            </a:extLst>
          </p:cNvPr>
          <p:cNvPicPr>
            <a:picLocks noChangeAspect="1"/>
          </p:cNvPicPr>
          <p:nvPr/>
        </p:nvPicPr>
        <p:blipFill>
          <a:blip r:embed="rId7"/>
          <a:stretch>
            <a:fillRect/>
          </a:stretch>
        </p:blipFill>
        <p:spPr>
          <a:xfrm rot="723448">
            <a:off x="1234415" y="2930301"/>
            <a:ext cx="3639058" cy="1105054"/>
          </a:xfrm>
          <a:prstGeom prst="rect">
            <a:avLst/>
          </a:prstGeom>
        </p:spPr>
      </p:pic>
      <p:pic>
        <p:nvPicPr>
          <p:cNvPr id="17" name="Afbeelding 16">
            <a:extLst>
              <a:ext uri="{FF2B5EF4-FFF2-40B4-BE49-F238E27FC236}">
                <a16:creationId xmlns:a16="http://schemas.microsoft.com/office/drawing/2014/main" id="{77B05C28-D8EB-649F-33F3-C8249647467B}"/>
              </a:ext>
            </a:extLst>
          </p:cNvPr>
          <p:cNvPicPr>
            <a:picLocks noChangeAspect="1"/>
          </p:cNvPicPr>
          <p:nvPr/>
        </p:nvPicPr>
        <p:blipFill>
          <a:blip r:embed="rId8"/>
          <a:stretch>
            <a:fillRect/>
          </a:stretch>
        </p:blipFill>
        <p:spPr>
          <a:xfrm>
            <a:off x="3885342" y="5495925"/>
            <a:ext cx="3724795" cy="752580"/>
          </a:xfrm>
          <a:prstGeom prst="rect">
            <a:avLst/>
          </a:prstGeom>
        </p:spPr>
      </p:pic>
    </p:spTree>
    <p:extLst>
      <p:ext uri="{BB962C8B-B14F-4D97-AF65-F5344CB8AC3E}">
        <p14:creationId xmlns:p14="http://schemas.microsoft.com/office/powerpoint/2010/main" val="45781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Verkeersveiligheid</a:t>
            </a:r>
          </a:p>
        </p:txBody>
      </p:sp>
      <p:sp>
        <p:nvSpPr>
          <p:cNvPr id="2" name="Tekstvak 1">
            <a:extLst>
              <a:ext uri="{FF2B5EF4-FFF2-40B4-BE49-F238E27FC236}">
                <a16:creationId xmlns:a16="http://schemas.microsoft.com/office/drawing/2014/main" id="{73DE3360-10EC-3903-1CE8-40AB1A9CDB57}"/>
              </a:ext>
            </a:extLst>
          </p:cNvPr>
          <p:cNvSpPr txBox="1"/>
          <p:nvPr/>
        </p:nvSpPr>
        <p:spPr>
          <a:xfrm>
            <a:off x="1260387" y="1263551"/>
            <a:ext cx="6388416" cy="2308324"/>
          </a:xfrm>
          <a:prstGeom prst="rect">
            <a:avLst/>
          </a:prstGeom>
          <a:noFill/>
        </p:spPr>
        <p:txBody>
          <a:bodyPr wrap="none" rtlCol="0">
            <a:spAutoFit/>
          </a:bodyPr>
          <a:lstStyle/>
          <a:p>
            <a:pPr marL="342900" indent="-342900">
              <a:buFont typeface="Arial" panose="020B0604020202020204" pitchFamily="34" charset="0"/>
              <a:buChar char="•"/>
            </a:pPr>
            <a:r>
              <a:rPr lang="nl-NL" sz="2400" dirty="0"/>
              <a:t>Goed overleg met gemeente</a:t>
            </a:r>
          </a:p>
          <a:p>
            <a:pPr marL="342900" indent="-342900">
              <a:buFont typeface="Arial" panose="020B0604020202020204" pitchFamily="34" charset="0"/>
              <a:buChar char="•"/>
            </a:pPr>
            <a:r>
              <a:rPr lang="nl-NL" sz="2400" dirty="0"/>
              <a:t>‘Werkgroep Oterlekerweg’ bijeengekomen</a:t>
            </a:r>
            <a:br>
              <a:rPr lang="nl-NL" sz="2400" dirty="0"/>
            </a:br>
            <a:r>
              <a:rPr lang="nl-NL" sz="2400" dirty="0"/>
              <a:t>- Eensgezind over te nemen stappen</a:t>
            </a:r>
            <a:br>
              <a:rPr lang="nl-NL" sz="2400" dirty="0"/>
            </a:br>
            <a:r>
              <a:rPr lang="nl-NL" sz="2400" dirty="0"/>
              <a:t>- Binnenkort plan van aanpak</a:t>
            </a:r>
            <a:br>
              <a:rPr lang="nl-NL" sz="2400" dirty="0"/>
            </a:br>
            <a:r>
              <a:rPr lang="nl-NL" sz="2400" dirty="0"/>
              <a:t>- Financiële middelen grootste zorg</a:t>
            </a:r>
          </a:p>
          <a:p>
            <a:pPr marL="342900" indent="-342900">
              <a:buFont typeface="Arial" panose="020B0604020202020204" pitchFamily="34" charset="0"/>
              <a:buChar char="•"/>
            </a:pPr>
            <a:r>
              <a:rPr lang="nl-NL" sz="2400" dirty="0"/>
              <a:t>Schampblokken nog niet perfect</a:t>
            </a:r>
          </a:p>
        </p:txBody>
      </p:sp>
      <p:pic>
        <p:nvPicPr>
          <p:cNvPr id="6" name="Afbeelding 5" descr="Afbeelding met tekst, hemel, weg, buitenshuis&#10;&#10;Automatisch gegenereerde beschrijving">
            <a:extLst>
              <a:ext uri="{FF2B5EF4-FFF2-40B4-BE49-F238E27FC236}">
                <a16:creationId xmlns:a16="http://schemas.microsoft.com/office/drawing/2014/main" id="{1BD75549-2D96-109E-0AC1-899EA785DE27}"/>
              </a:ext>
            </a:extLst>
          </p:cNvPr>
          <p:cNvPicPr>
            <a:picLocks noChangeAspect="1"/>
          </p:cNvPicPr>
          <p:nvPr/>
        </p:nvPicPr>
        <p:blipFill rotWithShape="1">
          <a:blip r:embed="rId3"/>
          <a:srcRect t="3711" b="30371"/>
          <a:stretch/>
        </p:blipFill>
        <p:spPr>
          <a:xfrm>
            <a:off x="720891" y="3751430"/>
            <a:ext cx="5567210" cy="2752344"/>
          </a:xfrm>
          <a:prstGeom prst="rect">
            <a:avLst/>
          </a:prstGeom>
        </p:spPr>
      </p:pic>
      <p:pic>
        <p:nvPicPr>
          <p:cNvPr id="4" name="Afbeelding 3" descr="Afbeelding met buitenshuis, hemel, grond, wolk&#10;&#10;Automatisch gegenereerde beschrijving">
            <a:extLst>
              <a:ext uri="{FF2B5EF4-FFF2-40B4-BE49-F238E27FC236}">
                <a16:creationId xmlns:a16="http://schemas.microsoft.com/office/drawing/2014/main" id="{356A2997-894A-7D1B-ADEB-490126A2A5DA}"/>
              </a:ext>
            </a:extLst>
          </p:cNvPr>
          <p:cNvPicPr>
            <a:picLocks noChangeAspect="1"/>
          </p:cNvPicPr>
          <p:nvPr/>
        </p:nvPicPr>
        <p:blipFill>
          <a:blip r:embed="rId4"/>
          <a:stretch>
            <a:fillRect/>
          </a:stretch>
        </p:blipFill>
        <p:spPr>
          <a:xfrm>
            <a:off x="6731150" y="2891791"/>
            <a:ext cx="2708987" cy="3611983"/>
          </a:xfrm>
          <a:prstGeom prst="rect">
            <a:avLst/>
          </a:prstGeom>
        </p:spPr>
      </p:pic>
    </p:spTree>
    <p:extLst>
      <p:ext uri="{BB962C8B-B14F-4D97-AF65-F5344CB8AC3E}">
        <p14:creationId xmlns:p14="http://schemas.microsoft.com/office/powerpoint/2010/main" val="2655578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7610236"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Dorpsvisie / Dorpsagenda</a:t>
            </a:r>
          </a:p>
        </p:txBody>
      </p:sp>
      <p:pic>
        <p:nvPicPr>
          <p:cNvPr id="4" name="Afbeelding 3">
            <a:extLst>
              <a:ext uri="{FF2B5EF4-FFF2-40B4-BE49-F238E27FC236}">
                <a16:creationId xmlns:a16="http://schemas.microsoft.com/office/drawing/2014/main" id="{090B2927-F5B8-3308-DA74-B8F8A1F76D39}"/>
              </a:ext>
            </a:extLst>
          </p:cNvPr>
          <p:cNvPicPr>
            <a:picLocks noChangeAspect="1"/>
          </p:cNvPicPr>
          <p:nvPr/>
        </p:nvPicPr>
        <p:blipFill>
          <a:blip r:embed="rId3"/>
          <a:stretch>
            <a:fillRect/>
          </a:stretch>
        </p:blipFill>
        <p:spPr>
          <a:xfrm>
            <a:off x="1112601" y="1854145"/>
            <a:ext cx="5561037" cy="4583061"/>
          </a:xfrm>
          <a:prstGeom prst="rect">
            <a:avLst/>
          </a:prstGeom>
        </p:spPr>
      </p:pic>
      <p:pic>
        <p:nvPicPr>
          <p:cNvPr id="12" name="Afbeelding 11">
            <a:extLst>
              <a:ext uri="{FF2B5EF4-FFF2-40B4-BE49-F238E27FC236}">
                <a16:creationId xmlns:a16="http://schemas.microsoft.com/office/drawing/2014/main" id="{3212DFC0-9F64-A97F-27AD-54EC62B3C2ED}"/>
              </a:ext>
            </a:extLst>
          </p:cNvPr>
          <p:cNvPicPr>
            <a:picLocks noChangeAspect="1"/>
          </p:cNvPicPr>
          <p:nvPr/>
        </p:nvPicPr>
        <p:blipFill>
          <a:blip r:embed="rId4"/>
          <a:stretch>
            <a:fillRect/>
          </a:stretch>
        </p:blipFill>
        <p:spPr>
          <a:xfrm>
            <a:off x="3694367" y="1209780"/>
            <a:ext cx="6549686" cy="1288730"/>
          </a:xfrm>
          <a:prstGeom prst="rect">
            <a:avLst/>
          </a:prstGeom>
        </p:spPr>
      </p:pic>
      <p:pic>
        <p:nvPicPr>
          <p:cNvPr id="6" name="Picture 5">
            <a:extLst>
              <a:ext uri="{FF2B5EF4-FFF2-40B4-BE49-F238E27FC236}">
                <a16:creationId xmlns:a16="http://schemas.microsoft.com/office/drawing/2014/main" id="{7764B5DC-2B2D-6CAE-29E5-0A63D4FA3D1B}"/>
              </a:ext>
            </a:extLst>
          </p:cNvPr>
          <p:cNvPicPr>
            <a:picLocks noChangeAspect="1"/>
          </p:cNvPicPr>
          <p:nvPr/>
        </p:nvPicPr>
        <p:blipFill>
          <a:blip r:embed="rId5"/>
          <a:stretch>
            <a:fillRect/>
          </a:stretch>
        </p:blipFill>
        <p:spPr>
          <a:xfrm>
            <a:off x="4270041" y="2758057"/>
            <a:ext cx="5537995" cy="3419602"/>
          </a:xfrm>
          <a:prstGeom prst="rect">
            <a:avLst/>
          </a:prstGeom>
        </p:spPr>
      </p:pic>
    </p:spTree>
    <p:extLst>
      <p:ext uri="{BB962C8B-B14F-4D97-AF65-F5344CB8AC3E}">
        <p14:creationId xmlns:p14="http://schemas.microsoft.com/office/powerpoint/2010/main" val="2799012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F061D-9D1F-6622-5595-E7F8FD3E5B5A}"/>
              </a:ext>
            </a:extLst>
          </p:cNvPr>
          <p:cNvSpPr>
            <a:spLocks noGrp="1"/>
          </p:cNvSpPr>
          <p:nvPr>
            <p:ph type="title"/>
          </p:nvPr>
        </p:nvSpPr>
        <p:spPr/>
        <p:txBody>
          <a:bodyPr/>
          <a:lstStyle/>
          <a:p>
            <a:r>
              <a:rPr lang="nl-NL" dirty="0"/>
              <a:t>Omgevingsvisie 2040</a:t>
            </a:r>
          </a:p>
        </p:txBody>
      </p:sp>
      <p:pic>
        <p:nvPicPr>
          <p:cNvPr id="3074" name="Picture 2" descr="Geen fotobeschrijving beschikbaar.">
            <a:extLst>
              <a:ext uri="{FF2B5EF4-FFF2-40B4-BE49-F238E27FC236}">
                <a16:creationId xmlns:a16="http://schemas.microsoft.com/office/drawing/2014/main" id="{7D2F7D17-3FFD-2182-28EA-914C595AA6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3377" y="3821951"/>
            <a:ext cx="3484033" cy="26130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6844AE36-88ED-D5E4-96D3-E3CECD66D463}"/>
              </a:ext>
            </a:extLst>
          </p:cNvPr>
          <p:cNvSpPr txBox="1"/>
          <p:nvPr/>
        </p:nvSpPr>
        <p:spPr>
          <a:xfrm>
            <a:off x="677334" y="1586393"/>
            <a:ext cx="7702878" cy="2308324"/>
          </a:xfrm>
          <a:prstGeom prst="rect">
            <a:avLst/>
          </a:prstGeom>
          <a:noFill/>
        </p:spPr>
        <p:txBody>
          <a:bodyPr wrap="none" rtlCol="0">
            <a:spAutoFit/>
          </a:bodyPr>
          <a:lstStyle/>
          <a:p>
            <a:pPr marL="285750" indent="-285750" algn="l">
              <a:buFont typeface="Arial" panose="020B0604020202020204" pitchFamily="34" charset="0"/>
              <a:buChar char="•"/>
            </a:pPr>
            <a:r>
              <a:rPr lang="nl-NL" dirty="0">
                <a:solidFill>
                  <a:srgbClr val="080809"/>
                </a:solidFill>
                <a:latin typeface="inherit"/>
              </a:rPr>
              <a:t>Gestart in 2017; geen koerswijziging maar aanscherping</a:t>
            </a:r>
            <a:endParaRPr lang="nl-NL" b="0" i="0" dirty="0">
              <a:solidFill>
                <a:srgbClr val="080809"/>
              </a:solidFill>
              <a:effectLst/>
              <a:latin typeface="inherit"/>
            </a:endParaRPr>
          </a:p>
          <a:p>
            <a:pPr marL="285750" indent="-285750" algn="l">
              <a:buFont typeface="Arial" panose="020B0604020202020204" pitchFamily="34" charset="0"/>
              <a:buChar char="•"/>
            </a:pPr>
            <a:r>
              <a:rPr lang="nl-NL" b="0" i="0" dirty="0">
                <a:solidFill>
                  <a:srgbClr val="080809"/>
                </a:solidFill>
                <a:effectLst/>
                <a:latin typeface="inherit"/>
              </a:rPr>
              <a:t>Omgevingswet 2024; nieuwe eisen en randvoorwaarden</a:t>
            </a:r>
          </a:p>
          <a:p>
            <a:pPr marL="285750" indent="-285750" algn="l">
              <a:buFont typeface="Arial" panose="020B0604020202020204" pitchFamily="34" charset="0"/>
              <a:buChar char="•"/>
            </a:pPr>
            <a:r>
              <a:rPr lang="nl-NL" b="0" i="0" dirty="0">
                <a:solidFill>
                  <a:srgbClr val="080809"/>
                </a:solidFill>
                <a:effectLst/>
                <a:latin typeface="inherit"/>
              </a:rPr>
              <a:t>Hoe willen we dat Alkmaar eruitziet in 2040?</a:t>
            </a:r>
          </a:p>
          <a:p>
            <a:pPr marL="285750" indent="-285750" algn="l">
              <a:buFont typeface="Arial" panose="020B0604020202020204" pitchFamily="34" charset="0"/>
              <a:buChar char="•"/>
            </a:pPr>
            <a:r>
              <a:rPr lang="nl-NL" b="0" i="0" dirty="0">
                <a:solidFill>
                  <a:srgbClr val="080809"/>
                </a:solidFill>
                <a:effectLst/>
                <a:latin typeface="inherit"/>
              </a:rPr>
              <a:t>Waar gaan we bouwen? </a:t>
            </a:r>
          </a:p>
          <a:p>
            <a:pPr marL="285750" indent="-285750" algn="l">
              <a:buFont typeface="Arial" panose="020B0604020202020204" pitchFamily="34" charset="0"/>
              <a:buChar char="•"/>
            </a:pPr>
            <a:r>
              <a:rPr lang="nl-NL" b="0" i="0" dirty="0">
                <a:solidFill>
                  <a:srgbClr val="080809"/>
                </a:solidFill>
                <a:effectLst/>
                <a:latin typeface="inherit"/>
              </a:rPr>
              <a:t>Wat gebeurt er met de groene gebieden? </a:t>
            </a:r>
          </a:p>
          <a:p>
            <a:pPr marL="285750" indent="-285750" algn="l">
              <a:buFont typeface="Arial" panose="020B0604020202020204" pitchFamily="34" charset="0"/>
              <a:buChar char="•"/>
            </a:pPr>
            <a:r>
              <a:rPr lang="nl-NL" b="0" i="0" dirty="0">
                <a:solidFill>
                  <a:srgbClr val="080809"/>
                </a:solidFill>
                <a:effectLst/>
                <a:latin typeface="inherit"/>
              </a:rPr>
              <a:t>Hoe zorgen we voor een gezonde leefomgeving? </a:t>
            </a:r>
          </a:p>
          <a:p>
            <a:pPr marL="285750" indent="-285750" algn="l">
              <a:buFont typeface="Arial" panose="020B0604020202020204" pitchFamily="34" charset="0"/>
              <a:buChar char="•"/>
            </a:pPr>
            <a:r>
              <a:rPr lang="nl-NL" b="0" i="0" dirty="0">
                <a:solidFill>
                  <a:srgbClr val="080809"/>
                </a:solidFill>
                <a:effectLst/>
                <a:latin typeface="inherit"/>
              </a:rPr>
              <a:t>Dit zijn vragen waar de omgevingsvisie Alkmaar 2040 antwoorden op geeft.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207318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1" name="Isosceles Triangle 2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5" name="Isosceles Triangle 2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Isosceles Triangle 2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pic>
        <p:nvPicPr>
          <p:cNvPr id="11" name="Afbeelding 10" descr="Afbeelding met buitenshuis, gebouw, hemel, voertuig&#10;&#10;Automatisch gegenereerde beschrijving">
            <a:extLst>
              <a:ext uri="{FF2B5EF4-FFF2-40B4-BE49-F238E27FC236}">
                <a16:creationId xmlns:a16="http://schemas.microsoft.com/office/drawing/2014/main" id="{508C9E98-77D2-1E80-21DB-2CE9A86A3C99}"/>
              </a:ext>
            </a:extLst>
          </p:cNvPr>
          <p:cNvPicPr>
            <a:picLocks noChangeAspect="1"/>
          </p:cNvPicPr>
          <p:nvPr/>
        </p:nvPicPr>
        <p:blipFill rotWithShape="1">
          <a:blip r:embed="rId2"/>
          <a:srcRect t="17641" r="-1" b="1743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Titel 1"/>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fontAlgn="auto">
              <a:spcAft>
                <a:spcPts val="600"/>
              </a:spcAft>
              <a:buClrTx/>
              <a:buSzTx/>
              <a:tabLst/>
              <a:defRPr/>
            </a:pPr>
            <a:r>
              <a:rPr kumimoji="0" lang="en-US" sz="3600" b="0" i="0" u="none" strike="noStrike" cap="none" spc="0" normalizeH="0" baseline="0" noProof="0">
                <a:ln>
                  <a:noFill/>
                </a:ln>
                <a:effectLst/>
                <a:uLnTx/>
                <a:uFillTx/>
              </a:rPr>
              <a:t>Kermiscomité</a:t>
            </a:r>
          </a:p>
        </p:txBody>
      </p:sp>
      <p:sp>
        <p:nvSpPr>
          <p:cNvPr id="9" name="Tekstvak 8">
            <a:extLst>
              <a:ext uri="{FF2B5EF4-FFF2-40B4-BE49-F238E27FC236}">
                <a16:creationId xmlns:a16="http://schemas.microsoft.com/office/drawing/2014/main" id="{145DD638-12E0-9E65-7738-91F5368D5D93}"/>
              </a:ext>
            </a:extLst>
          </p:cNvPr>
          <p:cNvSpPr txBox="1"/>
          <p:nvPr/>
        </p:nvSpPr>
        <p:spPr>
          <a:xfrm>
            <a:off x="677334" y="2160589"/>
            <a:ext cx="3851122" cy="3880773"/>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3" charset="2"/>
              <a:buChar char=""/>
            </a:pPr>
            <a:r>
              <a:rPr lang="en-US" dirty="0" err="1">
                <a:solidFill>
                  <a:schemeClr val="tx1">
                    <a:lumMod val="75000"/>
                    <a:lumOff val="25000"/>
                  </a:schemeClr>
                </a:solidFill>
              </a:rPr>
              <a:t>Dorpsraad</a:t>
            </a:r>
            <a:r>
              <a:rPr lang="en-US" dirty="0">
                <a:solidFill>
                  <a:schemeClr val="tx1">
                    <a:lumMod val="75000"/>
                    <a:lumOff val="25000"/>
                  </a:schemeClr>
                </a:solidFill>
              </a:rPr>
              <a:t> </a:t>
            </a:r>
            <a:r>
              <a:rPr lang="en-US" dirty="0" err="1">
                <a:solidFill>
                  <a:schemeClr val="tx1">
                    <a:lumMod val="75000"/>
                    <a:lumOff val="25000"/>
                  </a:schemeClr>
                </a:solidFill>
              </a:rPr>
              <a:t>helpt</a:t>
            </a:r>
            <a:r>
              <a:rPr lang="en-US" dirty="0">
                <a:solidFill>
                  <a:schemeClr val="tx1">
                    <a:lumMod val="75000"/>
                    <a:lumOff val="25000"/>
                  </a:schemeClr>
                </a:solidFill>
              </a:rPr>
              <a:t> mee </a:t>
            </a:r>
            <a:r>
              <a:rPr lang="en-US" dirty="0" err="1">
                <a:solidFill>
                  <a:schemeClr val="tx1">
                    <a:lumMod val="75000"/>
                    <a:lumOff val="25000"/>
                  </a:schemeClr>
                </a:solidFill>
              </a:rPr>
              <a:t>traditie</a:t>
            </a:r>
            <a:r>
              <a:rPr lang="en-US" dirty="0">
                <a:solidFill>
                  <a:schemeClr val="tx1">
                    <a:lumMod val="75000"/>
                    <a:lumOff val="25000"/>
                  </a:schemeClr>
                </a:solidFill>
              </a:rPr>
              <a:t> </a:t>
            </a:r>
            <a:r>
              <a:rPr lang="en-US" dirty="0" err="1">
                <a:solidFill>
                  <a:schemeClr val="tx1">
                    <a:lumMod val="75000"/>
                    <a:lumOff val="25000"/>
                  </a:schemeClr>
                </a:solidFill>
              </a:rPr>
              <a:t>bewaren</a:t>
            </a:r>
            <a:endParaRPr lang="en-US" dirty="0">
              <a:solidFill>
                <a:schemeClr val="tx1">
                  <a:lumMod val="75000"/>
                  <a:lumOff val="25000"/>
                </a:schemeClr>
              </a:solidFill>
            </a:endParaRPr>
          </a:p>
          <a:p>
            <a:pPr marL="285750" indent="-285750">
              <a:spcBef>
                <a:spcPts val="1000"/>
              </a:spcBef>
              <a:buClr>
                <a:schemeClr val="accent1"/>
              </a:buClr>
              <a:buSzPct val="80000"/>
              <a:buFont typeface="Wingdings 3" charset="2"/>
              <a:buChar char=""/>
            </a:pPr>
            <a:r>
              <a:rPr lang="en-US" dirty="0">
                <a:solidFill>
                  <a:schemeClr val="tx1">
                    <a:lumMod val="75000"/>
                    <a:lumOff val="25000"/>
                  </a:schemeClr>
                </a:solidFill>
              </a:rPr>
              <a:t>Meer </a:t>
            </a:r>
            <a:r>
              <a:rPr lang="en-US" dirty="0" err="1">
                <a:solidFill>
                  <a:schemeClr val="tx1">
                    <a:lumMod val="75000"/>
                    <a:lumOff val="25000"/>
                  </a:schemeClr>
                </a:solidFill>
              </a:rPr>
              <a:t>doen</a:t>
            </a:r>
            <a:r>
              <a:rPr lang="en-US" dirty="0">
                <a:solidFill>
                  <a:schemeClr val="tx1">
                    <a:lumMod val="75000"/>
                    <a:lumOff val="25000"/>
                  </a:schemeClr>
                </a:solidFill>
              </a:rPr>
              <a:t> op het plein (</a:t>
            </a:r>
            <a:r>
              <a:rPr lang="en-US" dirty="0" err="1">
                <a:solidFill>
                  <a:schemeClr val="tx1">
                    <a:lumMod val="75000"/>
                    <a:lumOff val="25000"/>
                  </a:schemeClr>
                </a:solidFill>
              </a:rPr>
              <a:t>verenigingen</a:t>
            </a:r>
            <a:r>
              <a:rPr lang="en-US" dirty="0">
                <a:solidFill>
                  <a:schemeClr val="tx1">
                    <a:lumMod val="75000"/>
                    <a:lumOff val="25000"/>
                  </a:schemeClr>
                </a:solidFill>
              </a:rPr>
              <a:t> </a:t>
            </a:r>
            <a:r>
              <a:rPr lang="en-US" dirty="0" err="1">
                <a:solidFill>
                  <a:schemeClr val="tx1">
                    <a:lumMod val="75000"/>
                    <a:lumOff val="25000"/>
                  </a:schemeClr>
                </a:solidFill>
              </a:rPr>
              <a:t>aansporen</a:t>
            </a:r>
            <a:r>
              <a:rPr lang="en-US" dirty="0">
                <a:solidFill>
                  <a:schemeClr val="tx1">
                    <a:lumMod val="75000"/>
                    <a:lumOff val="25000"/>
                  </a:schemeClr>
                </a:solidFill>
              </a:rPr>
              <a:t>)</a:t>
            </a:r>
          </a:p>
          <a:p>
            <a:pPr marL="285750" indent="-285750">
              <a:spcBef>
                <a:spcPts val="1000"/>
              </a:spcBef>
              <a:buClr>
                <a:schemeClr val="accent1"/>
              </a:buClr>
              <a:buSzPct val="80000"/>
              <a:buFont typeface="Wingdings 3" charset="2"/>
              <a:buChar char=""/>
            </a:pPr>
            <a:r>
              <a:rPr lang="en-US" dirty="0">
                <a:solidFill>
                  <a:schemeClr val="tx1">
                    <a:lumMod val="75000"/>
                    <a:lumOff val="25000"/>
                  </a:schemeClr>
                </a:solidFill>
              </a:rPr>
              <a:t>‘Brasserie De </a:t>
            </a:r>
            <a:r>
              <a:rPr lang="en-US" dirty="0" err="1">
                <a:solidFill>
                  <a:schemeClr val="tx1">
                    <a:lumMod val="75000"/>
                    <a:lumOff val="25000"/>
                  </a:schemeClr>
                </a:solidFill>
              </a:rPr>
              <a:t>Buurt</a:t>
            </a:r>
            <a:r>
              <a:rPr lang="en-US" dirty="0">
                <a:solidFill>
                  <a:schemeClr val="tx1">
                    <a:lumMod val="75000"/>
                    <a:lumOff val="25000"/>
                  </a:schemeClr>
                </a:solidFill>
              </a:rPr>
              <a:t>’ </a:t>
            </a:r>
            <a:r>
              <a:rPr lang="en-US" dirty="0" err="1">
                <a:solidFill>
                  <a:schemeClr val="tx1">
                    <a:lumMod val="75000"/>
                    <a:lumOff val="25000"/>
                  </a:schemeClr>
                </a:solidFill>
              </a:rPr>
              <a:t>pakt</a:t>
            </a:r>
            <a:r>
              <a:rPr lang="en-US" dirty="0">
                <a:solidFill>
                  <a:schemeClr val="tx1">
                    <a:lumMod val="75000"/>
                    <a:lumOff val="25000"/>
                  </a:schemeClr>
                </a:solidFill>
              </a:rPr>
              <a:t> steeds </a:t>
            </a:r>
            <a:r>
              <a:rPr lang="en-US" dirty="0" err="1">
                <a:solidFill>
                  <a:schemeClr val="tx1">
                    <a:lumMod val="75000"/>
                    <a:lumOff val="25000"/>
                  </a:schemeClr>
                </a:solidFill>
              </a:rPr>
              <a:t>groter</a:t>
            </a:r>
            <a:r>
              <a:rPr lang="en-US" dirty="0">
                <a:solidFill>
                  <a:schemeClr val="tx1">
                    <a:lumMod val="75000"/>
                    <a:lumOff val="25000"/>
                  </a:schemeClr>
                </a:solidFill>
              </a:rPr>
              <a:t> </a:t>
            </a:r>
            <a:r>
              <a:rPr lang="en-US" dirty="0" err="1">
                <a:solidFill>
                  <a:schemeClr val="tx1">
                    <a:lumMod val="75000"/>
                    <a:lumOff val="25000"/>
                  </a:schemeClr>
                </a:solidFill>
              </a:rPr>
              <a:t>uit</a:t>
            </a:r>
            <a:endParaRPr lang="en-US" dirty="0">
              <a:solidFill>
                <a:schemeClr val="tx1">
                  <a:lumMod val="75000"/>
                  <a:lumOff val="25000"/>
                </a:schemeClr>
              </a:solidFill>
            </a:endParaRPr>
          </a:p>
        </p:txBody>
      </p:sp>
      <p:cxnSp>
        <p:nvCxnSpPr>
          <p:cNvPr id="28" name="Straight Connector 2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7" name="Afbeelding 6" descr="Afbeelding met schermopname, Lettertype, zwart, Graphics&#10;&#10;Automatisch gegenereerde beschrijv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3583993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1C2E0-546D-E835-E95B-68F57D201067}"/>
              </a:ext>
            </a:extLst>
          </p:cNvPr>
          <p:cNvSpPr>
            <a:spLocks noGrp="1"/>
          </p:cNvSpPr>
          <p:nvPr>
            <p:ph type="title"/>
          </p:nvPr>
        </p:nvSpPr>
        <p:spPr/>
        <p:txBody>
          <a:bodyPr/>
          <a:lstStyle/>
          <a:p>
            <a:r>
              <a:rPr lang="nl-NL" dirty="0"/>
              <a:t>Plakzuil</a:t>
            </a:r>
          </a:p>
        </p:txBody>
      </p:sp>
      <p:pic>
        <p:nvPicPr>
          <p:cNvPr id="4" name="Tijdelijke aanduiding voor inhoud 3">
            <a:extLst>
              <a:ext uri="{FF2B5EF4-FFF2-40B4-BE49-F238E27FC236}">
                <a16:creationId xmlns:a16="http://schemas.microsoft.com/office/drawing/2014/main" id="{37587724-A045-6631-BB4D-06C94D111C29}"/>
              </a:ext>
            </a:extLst>
          </p:cNvPr>
          <p:cNvPicPr>
            <a:picLocks noGrp="1" noChangeAspect="1"/>
          </p:cNvPicPr>
          <p:nvPr>
            <p:ph idx="1"/>
          </p:nvPr>
        </p:nvPicPr>
        <p:blipFill>
          <a:blip r:embed="rId2"/>
          <a:stretch>
            <a:fillRect/>
          </a:stretch>
        </p:blipFill>
        <p:spPr>
          <a:xfrm>
            <a:off x="1405930" y="2198688"/>
            <a:ext cx="2911077" cy="3881437"/>
          </a:xfrm>
          <a:prstGeom prst="rect">
            <a:avLst/>
          </a:prstGeom>
        </p:spPr>
      </p:pic>
      <p:pic>
        <p:nvPicPr>
          <p:cNvPr id="5" name="Afbeelding 4">
            <a:extLst>
              <a:ext uri="{FF2B5EF4-FFF2-40B4-BE49-F238E27FC236}">
                <a16:creationId xmlns:a16="http://schemas.microsoft.com/office/drawing/2014/main" id="{BF7AE463-2DF0-8D49-DB36-03CEBC278FFD}"/>
              </a:ext>
            </a:extLst>
          </p:cNvPr>
          <p:cNvPicPr>
            <a:picLocks noChangeAspect="1"/>
          </p:cNvPicPr>
          <p:nvPr/>
        </p:nvPicPr>
        <p:blipFill>
          <a:blip r:embed="rId3"/>
          <a:stretch>
            <a:fillRect/>
          </a:stretch>
        </p:blipFill>
        <p:spPr>
          <a:xfrm>
            <a:off x="5448301" y="2198688"/>
            <a:ext cx="2911078" cy="3881437"/>
          </a:xfrm>
          <a:prstGeom prst="rect">
            <a:avLst/>
          </a:prstGeom>
        </p:spPr>
      </p:pic>
    </p:spTree>
    <p:extLst>
      <p:ext uri="{BB962C8B-B14F-4D97-AF65-F5344CB8AC3E}">
        <p14:creationId xmlns:p14="http://schemas.microsoft.com/office/powerpoint/2010/main" val="1199473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327" y="368118"/>
            <a:ext cx="1532578" cy="507999"/>
          </a:xfrm>
          <a:prstGeom prst="rect">
            <a:avLst/>
          </a:prstGeom>
        </p:spPr>
      </p:pic>
      <p:sp>
        <p:nvSpPr>
          <p:cNvPr id="8" name="Titel 1"/>
          <p:cNvSpPr txBox="1">
            <a:spLocks/>
          </p:cNvSpPr>
          <p:nvPr/>
        </p:nvSpPr>
        <p:spPr>
          <a:xfrm>
            <a:off x="1046205" y="355430"/>
            <a:ext cx="4077731"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Slootenfonds</a:t>
            </a:r>
          </a:p>
        </p:txBody>
      </p:sp>
      <p:sp>
        <p:nvSpPr>
          <p:cNvPr id="3" name="Tekstvak 2"/>
          <p:cNvSpPr txBox="1"/>
          <p:nvPr/>
        </p:nvSpPr>
        <p:spPr>
          <a:xfrm>
            <a:off x="1046205" y="1342414"/>
            <a:ext cx="9155840" cy="507831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Het Slootenfonds komt voort uit de erfenis van Klaas en Geertje Slooten,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    de voormalige uitbaters van café De Vriendschap in Driehuizen.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Het was de wens van Geertje Slooten-Schreuder, dat een deel van die nalatenschap</a:t>
            </a:r>
            <a:b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zou worden aangewend om personen en instellingen te ondersteunen, </a:t>
            </a:r>
            <a:b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die een vrijwillige bijdrage leveren aan de samenleving in de Schermer.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Vereniging van het jaar krijgt EUR 500,-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Bewoners kunnen voordragen; dorpsraad kiest.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Uit iedere kern één vertegenwoordiger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t>Saskia van den Akker</a:t>
            </a:r>
            <a:br>
              <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prstClr val="black"/>
                </a:solidFill>
                <a:latin typeface="Trebuchet MS" panose="020B0603020202020204"/>
              </a:rPr>
              <a:t>Schermer Dansers</a:t>
            </a: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Afbeelding 4">
            <a:extLst>
              <a:ext uri="{FF2B5EF4-FFF2-40B4-BE49-F238E27FC236}">
                <a16:creationId xmlns:a16="http://schemas.microsoft.com/office/drawing/2014/main" id="{2D5BC084-3597-A525-F68B-308D386F6F85}"/>
              </a:ext>
            </a:extLst>
          </p:cNvPr>
          <p:cNvPicPr>
            <a:picLocks noChangeAspect="1"/>
          </p:cNvPicPr>
          <p:nvPr/>
        </p:nvPicPr>
        <p:blipFill>
          <a:blip r:embed="rId3"/>
          <a:stretch>
            <a:fillRect/>
          </a:stretch>
        </p:blipFill>
        <p:spPr>
          <a:xfrm>
            <a:off x="5876106" y="4230319"/>
            <a:ext cx="5705249" cy="2190408"/>
          </a:xfrm>
          <a:prstGeom prst="rect">
            <a:avLst/>
          </a:prstGeom>
        </p:spPr>
      </p:pic>
    </p:spTree>
    <p:extLst>
      <p:ext uri="{BB962C8B-B14F-4D97-AF65-F5344CB8AC3E}">
        <p14:creationId xmlns:p14="http://schemas.microsoft.com/office/powerpoint/2010/main" val="2749167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Kerstboom versieren</a:t>
            </a:r>
          </a:p>
        </p:txBody>
      </p:sp>
      <p:pic>
        <p:nvPicPr>
          <p:cNvPr id="1026" name="Picture 2" descr="Kan een afbeelding zijn van 4 mensen, kerstboom en tekst">
            <a:extLst>
              <a:ext uri="{FF2B5EF4-FFF2-40B4-BE49-F238E27FC236}">
                <a16:creationId xmlns:a16="http://schemas.microsoft.com/office/drawing/2014/main" id="{DBEAF873-664C-EC82-ADC5-179056386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5" b="6359"/>
          <a:stretch/>
        </p:blipFill>
        <p:spPr bwMode="auto">
          <a:xfrm>
            <a:off x="5072788" y="1278717"/>
            <a:ext cx="3405541" cy="5129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en fotobeschrijving beschikbaar.">
            <a:extLst>
              <a:ext uri="{FF2B5EF4-FFF2-40B4-BE49-F238E27FC236}">
                <a16:creationId xmlns:a16="http://schemas.microsoft.com/office/drawing/2014/main" id="{03E6F677-76F8-AC8E-9CE5-DA5B7025D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687" y="1278717"/>
            <a:ext cx="3204439" cy="453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42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
        <p:nvSpPr>
          <p:cNvPr id="8" name="Titel 1"/>
          <p:cNvSpPr txBox="1">
            <a:spLocks/>
          </p:cNvSpPr>
          <p:nvPr/>
        </p:nvSpPr>
        <p:spPr>
          <a:xfrm>
            <a:off x="1260387" y="354226"/>
            <a:ext cx="5708823" cy="68374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rPr>
              <a:t>Op de </a:t>
            </a:r>
            <a:r>
              <a:rPr lang="nl-NL" sz="4000" dirty="0">
                <a:solidFill>
                  <a:srgbClr val="90C226"/>
                </a:solidFill>
                <a:latin typeface="Trebuchet MS" panose="020B0603020202020204"/>
              </a:rPr>
              <a:t>hoogte blijven?</a:t>
            </a:r>
            <a:endParaRPr kumimoji="0" lang="nl-NL" sz="40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
        <p:nvSpPr>
          <p:cNvPr id="5" name="Tekstvak 4">
            <a:extLst>
              <a:ext uri="{FF2B5EF4-FFF2-40B4-BE49-F238E27FC236}">
                <a16:creationId xmlns:a16="http://schemas.microsoft.com/office/drawing/2014/main" id="{CB7E1B4D-2BB9-300E-EAD6-61F39D35C1A0}"/>
              </a:ext>
            </a:extLst>
          </p:cNvPr>
          <p:cNvSpPr txBox="1"/>
          <p:nvPr/>
        </p:nvSpPr>
        <p:spPr>
          <a:xfrm>
            <a:off x="1260387" y="1694498"/>
            <a:ext cx="4110421" cy="3046988"/>
          </a:xfrm>
          <a:prstGeom prst="rect">
            <a:avLst/>
          </a:prstGeom>
          <a:noFill/>
        </p:spPr>
        <p:txBody>
          <a:bodyPr wrap="none" rtlCol="0">
            <a:spAutoFit/>
          </a:bodyPr>
          <a:lstStyle/>
          <a:p>
            <a:pPr marL="285750" indent="-285750">
              <a:buFontTx/>
              <a:buChar char="-"/>
            </a:pPr>
            <a:r>
              <a:rPr lang="nl-NL" sz="2400" dirty="0"/>
              <a:t>Facebook</a:t>
            </a:r>
          </a:p>
          <a:p>
            <a:pPr marL="285750" indent="-285750">
              <a:buFontTx/>
              <a:buChar char="-"/>
            </a:pPr>
            <a:r>
              <a:rPr lang="nl-NL" sz="2400" dirty="0"/>
              <a:t>Instagram</a:t>
            </a:r>
          </a:p>
          <a:p>
            <a:pPr marL="285750" indent="-285750">
              <a:buFontTx/>
              <a:buChar char="-"/>
            </a:pPr>
            <a:r>
              <a:rPr lang="nl-NL" sz="2400" dirty="0"/>
              <a:t>Threads</a:t>
            </a:r>
          </a:p>
          <a:p>
            <a:pPr marL="285750" indent="-285750">
              <a:buFontTx/>
              <a:buChar char="-"/>
            </a:pPr>
            <a:r>
              <a:rPr lang="nl-NL" sz="2400" dirty="0"/>
              <a:t>Tik Tok</a:t>
            </a:r>
          </a:p>
          <a:p>
            <a:pPr marL="285750" indent="-285750">
              <a:buFontTx/>
              <a:buChar char="-"/>
            </a:pPr>
            <a:r>
              <a:rPr lang="nl-NL" sz="2400" dirty="0"/>
              <a:t>SnapChat</a:t>
            </a:r>
          </a:p>
          <a:p>
            <a:pPr marL="285750" indent="-285750">
              <a:buFontTx/>
              <a:buChar char="-"/>
            </a:pPr>
            <a:r>
              <a:rPr lang="nl-NL" sz="2400" dirty="0"/>
              <a:t>Website</a:t>
            </a:r>
          </a:p>
          <a:p>
            <a:pPr marL="285750" indent="-285750">
              <a:buFontTx/>
              <a:buChar char="-"/>
            </a:pPr>
            <a:r>
              <a:rPr lang="nl-NL" sz="2400" dirty="0"/>
              <a:t>WhatsApp Kanaal (nieuw!)</a:t>
            </a:r>
          </a:p>
          <a:p>
            <a:pPr marL="285750" indent="-285750">
              <a:buFontTx/>
              <a:buChar char="-"/>
            </a:pPr>
            <a:r>
              <a:rPr lang="nl-NL" sz="2400" dirty="0"/>
              <a:t>De Uitkomst</a:t>
            </a:r>
          </a:p>
        </p:txBody>
      </p:sp>
      <p:cxnSp>
        <p:nvCxnSpPr>
          <p:cNvPr id="9" name="Verbindingslijn: gekromd 8">
            <a:extLst>
              <a:ext uri="{FF2B5EF4-FFF2-40B4-BE49-F238E27FC236}">
                <a16:creationId xmlns:a16="http://schemas.microsoft.com/office/drawing/2014/main" id="{C37E2643-4636-D36A-1823-CFCB53908ABD}"/>
              </a:ext>
            </a:extLst>
          </p:cNvPr>
          <p:cNvCxnSpPr>
            <a:cxnSpLocks/>
          </p:cNvCxnSpPr>
          <p:nvPr/>
        </p:nvCxnSpPr>
        <p:spPr>
          <a:xfrm flipV="1">
            <a:off x="5510255" y="3429000"/>
            <a:ext cx="906448" cy="72953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Afbeelding 16" descr="Afbeelding met tekst, visitekaartje, Lettertype, schermopname&#10;&#10;Automatisch gegenereerde beschrijving">
            <a:extLst>
              <a:ext uri="{FF2B5EF4-FFF2-40B4-BE49-F238E27FC236}">
                <a16:creationId xmlns:a16="http://schemas.microsoft.com/office/drawing/2014/main" id="{22E4D5B5-9CBA-52ED-6B82-5AB1C9769FCD}"/>
              </a:ext>
            </a:extLst>
          </p:cNvPr>
          <p:cNvPicPr>
            <a:picLocks noChangeAspect="1"/>
          </p:cNvPicPr>
          <p:nvPr/>
        </p:nvPicPr>
        <p:blipFill>
          <a:blip r:embed="rId3"/>
          <a:stretch>
            <a:fillRect/>
          </a:stretch>
        </p:blipFill>
        <p:spPr>
          <a:xfrm>
            <a:off x="6723407" y="2003728"/>
            <a:ext cx="3956609" cy="2552369"/>
          </a:xfrm>
          <a:prstGeom prst="rect">
            <a:avLst/>
          </a:prstGeom>
        </p:spPr>
      </p:pic>
      <p:pic>
        <p:nvPicPr>
          <p:cNvPr id="2" name="Afbeelding 1">
            <a:extLst>
              <a:ext uri="{FF2B5EF4-FFF2-40B4-BE49-F238E27FC236}">
                <a16:creationId xmlns:a16="http://schemas.microsoft.com/office/drawing/2014/main" id="{D376AD30-3B77-B8AC-6EF2-E61C13F5C23C}"/>
              </a:ext>
            </a:extLst>
          </p:cNvPr>
          <p:cNvPicPr>
            <a:picLocks noChangeAspect="1"/>
          </p:cNvPicPr>
          <p:nvPr/>
        </p:nvPicPr>
        <p:blipFill>
          <a:blip r:embed="rId4"/>
          <a:stretch>
            <a:fillRect/>
          </a:stretch>
        </p:blipFill>
        <p:spPr>
          <a:xfrm>
            <a:off x="1482890" y="5163502"/>
            <a:ext cx="1460335" cy="1168268"/>
          </a:xfrm>
          <a:prstGeom prst="rect">
            <a:avLst/>
          </a:prstGeom>
        </p:spPr>
      </p:pic>
      <p:pic>
        <p:nvPicPr>
          <p:cNvPr id="3" name="Afbeelding 2">
            <a:extLst>
              <a:ext uri="{FF2B5EF4-FFF2-40B4-BE49-F238E27FC236}">
                <a16:creationId xmlns:a16="http://schemas.microsoft.com/office/drawing/2014/main" id="{654FF538-8954-112A-63D4-42BE0044F81A}"/>
              </a:ext>
            </a:extLst>
          </p:cNvPr>
          <p:cNvPicPr>
            <a:picLocks noChangeAspect="1"/>
          </p:cNvPicPr>
          <p:nvPr/>
        </p:nvPicPr>
        <p:blipFill>
          <a:blip r:embed="rId5"/>
          <a:srcRect r="16909" b="7284"/>
          <a:stretch/>
        </p:blipFill>
        <p:spPr>
          <a:xfrm>
            <a:off x="4289676" y="5143149"/>
            <a:ext cx="1591524" cy="1181764"/>
          </a:xfrm>
          <a:prstGeom prst="rect">
            <a:avLst/>
          </a:prstGeom>
        </p:spPr>
      </p:pic>
      <p:sp>
        <p:nvSpPr>
          <p:cNvPr id="4" name="Pijl: rechts 3">
            <a:extLst>
              <a:ext uri="{FF2B5EF4-FFF2-40B4-BE49-F238E27FC236}">
                <a16:creationId xmlns:a16="http://schemas.microsoft.com/office/drawing/2014/main" id="{0DF85FB8-D1AA-B133-E6F7-42EF323743E4}"/>
              </a:ext>
            </a:extLst>
          </p:cNvPr>
          <p:cNvSpPr/>
          <p:nvPr/>
        </p:nvSpPr>
        <p:spPr>
          <a:xfrm>
            <a:off x="3095625" y="5648325"/>
            <a:ext cx="914400" cy="3238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73635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Financieel jaarverslag</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graphicFrame>
        <p:nvGraphicFramePr>
          <p:cNvPr id="6" name="Table 5">
            <a:extLst>
              <a:ext uri="{FF2B5EF4-FFF2-40B4-BE49-F238E27FC236}">
                <a16:creationId xmlns:a16="http://schemas.microsoft.com/office/drawing/2014/main" id="{5EBA86D6-A0A7-54BE-5809-6C5FE119ED08}"/>
              </a:ext>
            </a:extLst>
          </p:cNvPr>
          <p:cNvGraphicFramePr>
            <a:graphicFrameLocks noGrp="1"/>
          </p:cNvGraphicFramePr>
          <p:nvPr>
            <p:extLst>
              <p:ext uri="{D42A27DB-BD31-4B8C-83A1-F6EECF244321}">
                <p14:modId xmlns:p14="http://schemas.microsoft.com/office/powerpoint/2010/main" val="621913298"/>
              </p:ext>
            </p:extLst>
          </p:nvPr>
        </p:nvGraphicFramePr>
        <p:xfrm>
          <a:off x="1038687" y="1269507"/>
          <a:ext cx="8407153" cy="4974844"/>
        </p:xfrm>
        <a:graphic>
          <a:graphicData uri="http://schemas.openxmlformats.org/drawingml/2006/table">
            <a:tbl>
              <a:tblPr/>
              <a:tblGrid>
                <a:gridCol w="2513876">
                  <a:extLst>
                    <a:ext uri="{9D8B030D-6E8A-4147-A177-3AD203B41FA5}">
                      <a16:colId xmlns:a16="http://schemas.microsoft.com/office/drawing/2014/main" val="649452126"/>
                    </a:ext>
                  </a:extLst>
                </a:gridCol>
                <a:gridCol w="2557979">
                  <a:extLst>
                    <a:ext uri="{9D8B030D-6E8A-4147-A177-3AD203B41FA5}">
                      <a16:colId xmlns:a16="http://schemas.microsoft.com/office/drawing/2014/main" val="4234864461"/>
                    </a:ext>
                  </a:extLst>
                </a:gridCol>
                <a:gridCol w="1174246">
                  <a:extLst>
                    <a:ext uri="{9D8B030D-6E8A-4147-A177-3AD203B41FA5}">
                      <a16:colId xmlns:a16="http://schemas.microsoft.com/office/drawing/2014/main" val="196934977"/>
                    </a:ext>
                  </a:extLst>
                </a:gridCol>
                <a:gridCol w="1190783">
                  <a:extLst>
                    <a:ext uri="{9D8B030D-6E8A-4147-A177-3AD203B41FA5}">
                      <a16:colId xmlns:a16="http://schemas.microsoft.com/office/drawing/2014/main" val="2923920966"/>
                    </a:ext>
                  </a:extLst>
                </a:gridCol>
                <a:gridCol w="970269">
                  <a:extLst>
                    <a:ext uri="{9D8B030D-6E8A-4147-A177-3AD203B41FA5}">
                      <a16:colId xmlns:a16="http://schemas.microsoft.com/office/drawing/2014/main" val="2792403891"/>
                    </a:ext>
                  </a:extLst>
                </a:gridCol>
              </a:tblGrid>
              <a:tr h="272484">
                <a:tc>
                  <a:txBody>
                    <a:bodyPr/>
                    <a:lstStyle/>
                    <a:p>
                      <a:pPr algn="l" fontAlgn="b"/>
                      <a:r>
                        <a:rPr lang="nl-NL" sz="2000" b="1" i="0" u="sng" strike="noStrike">
                          <a:solidFill>
                            <a:srgbClr val="000000"/>
                          </a:solidFill>
                          <a:effectLst/>
                          <a:latin typeface="Calibri" panose="020F0502020204030204" pitchFamily="34" charset="0"/>
                        </a:rPr>
                        <a:t>Resultatenrekening</a:t>
                      </a: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499044117"/>
                  </a:ext>
                </a:extLst>
              </a:tr>
              <a:tr h="272484">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20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031211924"/>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gridSpan="2">
                  <a:txBody>
                    <a:bodyPr/>
                    <a:lstStyle/>
                    <a:p>
                      <a:pPr algn="ctr" fontAlgn="ctr"/>
                      <a:r>
                        <a:rPr lang="nl-NL" sz="1800" b="0" i="0" u="sng" strike="noStrike">
                          <a:solidFill>
                            <a:srgbClr val="000000"/>
                          </a:solidFill>
                          <a:effectLst/>
                          <a:latin typeface="Calibri" panose="020F0502020204030204" pitchFamily="34" charset="0"/>
                        </a:rPr>
                        <a:t>2024</a:t>
                      </a:r>
                    </a:p>
                  </a:txBody>
                  <a:tcPr marL="9525" marR="9525" marT="9525" marB="0" anchor="ctr">
                    <a:lnL>
                      <a:noFill/>
                    </a:lnL>
                    <a:lnR>
                      <a:noFill/>
                    </a:lnR>
                    <a:lnT>
                      <a:noFill/>
                    </a:lnT>
                    <a:lnB>
                      <a:noFill/>
                    </a:lnB>
                    <a:noFill/>
                  </a:tcPr>
                </a:tc>
                <a:tc hMerge="1">
                  <a:txBody>
                    <a:bodyPr/>
                    <a:lstStyle/>
                    <a:p>
                      <a:endParaRPr lang="nl-NL"/>
                    </a:p>
                  </a:txBody>
                  <a:tcPr/>
                </a:tc>
                <a:tc>
                  <a:txBody>
                    <a:bodyPr/>
                    <a:lstStyle/>
                    <a:p>
                      <a:pPr algn="ctr" fontAlgn="ctr"/>
                      <a:r>
                        <a:rPr lang="nl-NL" sz="1800" b="0" i="0" u="sng" strike="noStrike">
                          <a:solidFill>
                            <a:srgbClr val="000000"/>
                          </a:solidFill>
                          <a:effectLst/>
                          <a:latin typeface="Calibri" panose="020F0502020204030204" pitchFamily="34" charset="0"/>
                        </a:rPr>
                        <a:t>2023</a:t>
                      </a:r>
                    </a:p>
                  </a:txBody>
                  <a:tcPr marL="9525" marR="9525" marT="9525" marB="0" anchor="ctr">
                    <a:lnL>
                      <a:noFill/>
                    </a:lnL>
                    <a:lnR>
                      <a:noFill/>
                    </a:lnR>
                    <a:lnT>
                      <a:noFill/>
                    </a:lnT>
                    <a:lnB>
                      <a:noFill/>
                    </a:lnB>
                    <a:noFill/>
                  </a:tcPr>
                </a:tc>
                <a:extLst>
                  <a:ext uri="{0D108BD9-81ED-4DB2-BD59-A6C34878D82A}">
                    <a16:rowId xmlns:a16="http://schemas.microsoft.com/office/drawing/2014/main" val="261799821"/>
                  </a:ext>
                </a:extLst>
              </a:tr>
              <a:tr h="519017">
                <a:tc>
                  <a:txBody>
                    <a:bodyPr/>
                    <a:lstStyle/>
                    <a:p>
                      <a:pPr algn="l" fontAlgn="ctr"/>
                      <a:r>
                        <a:rPr lang="nl-NL" sz="1800" b="0" i="0" u="none" strike="noStrike">
                          <a:solidFill>
                            <a:srgbClr val="000000"/>
                          </a:solidFill>
                          <a:effectLst/>
                          <a:latin typeface="Calibri" panose="020F0502020204030204" pitchFamily="34" charset="0"/>
                        </a:rPr>
                        <a:t>Opbrengsten</a:t>
                      </a: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Donaties en contributies</a:t>
                      </a: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701 </a:t>
                      </a:r>
                    </a:p>
                  </a:txBody>
                  <a:tcPr marL="9525" marR="9525" marT="9525" marB="0" anchor="ctr">
                    <a:lnL>
                      <a:noFill/>
                    </a:lnL>
                    <a:lnR>
                      <a:noFill/>
                    </a:lnR>
                    <a:lnT>
                      <a:noFill/>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(686)</a:t>
                      </a:r>
                    </a:p>
                  </a:txBody>
                  <a:tcPr marL="9525" marR="9525" marT="9525" marB="0" anchor="ctr">
                    <a:lnL>
                      <a:noFill/>
                    </a:lnL>
                    <a:lnR>
                      <a:noFill/>
                    </a:lnR>
                    <a:lnT>
                      <a:noFill/>
                    </a:lnT>
                    <a:lnB>
                      <a:noFill/>
                    </a:lnB>
                    <a:noFill/>
                  </a:tcPr>
                </a:tc>
                <a:extLst>
                  <a:ext uri="{0D108BD9-81ED-4DB2-BD59-A6C34878D82A}">
                    <a16:rowId xmlns:a16="http://schemas.microsoft.com/office/drawing/2014/main" val="3609812268"/>
                  </a:ext>
                </a:extLst>
              </a:tr>
              <a:tr h="469710">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Gemeente subsidie</a:t>
                      </a: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390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nl-NL" sz="18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2800067"/>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Totale baten</a:t>
                      </a: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1.091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(686)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3642115"/>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463254870"/>
                  </a:ext>
                </a:extLst>
              </a:tr>
              <a:tr h="259509">
                <a:tc>
                  <a:txBody>
                    <a:bodyPr/>
                    <a:lstStyle/>
                    <a:p>
                      <a:pPr algn="l" fontAlgn="ctr"/>
                      <a:r>
                        <a:rPr lang="nl-NL" sz="1800" b="0" i="0" u="none" strike="noStrike">
                          <a:solidFill>
                            <a:srgbClr val="000000"/>
                          </a:solidFill>
                          <a:effectLst/>
                          <a:latin typeface="Calibri" panose="020F0502020204030204" pitchFamily="34" charset="0"/>
                        </a:rPr>
                        <a:t>Kosten</a:t>
                      </a: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Algemene kosten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313 </a:t>
                      </a:r>
                    </a:p>
                  </a:txBody>
                  <a:tcPr marL="9525" marR="9525" marT="9525" marB="0" anchor="b">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(118)</a:t>
                      </a:r>
                    </a:p>
                  </a:txBody>
                  <a:tcPr marL="9525" marR="9525" marT="9525" marB="0" anchor="ctr">
                    <a:lnL>
                      <a:noFill/>
                    </a:lnL>
                    <a:lnR>
                      <a:noFill/>
                    </a:lnR>
                    <a:lnT>
                      <a:noFill/>
                    </a:lnT>
                    <a:lnB>
                      <a:noFill/>
                    </a:lnB>
                    <a:noFill/>
                  </a:tcPr>
                </a:tc>
                <a:extLst>
                  <a:ext uri="{0D108BD9-81ED-4DB2-BD59-A6C34878D82A}">
                    <a16:rowId xmlns:a16="http://schemas.microsoft.com/office/drawing/2014/main" val="4224684227"/>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Bankkosten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247 </a:t>
                      </a:r>
                    </a:p>
                  </a:txBody>
                  <a:tcPr marL="9525" marR="9525" marT="9525" marB="0" anchor="b">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(242)</a:t>
                      </a:r>
                    </a:p>
                  </a:txBody>
                  <a:tcPr marL="9525" marR="9525" marT="9525" marB="0" anchor="ctr">
                    <a:lnL>
                      <a:noFill/>
                    </a:lnL>
                    <a:lnR>
                      <a:noFill/>
                    </a:lnR>
                    <a:lnT>
                      <a:noFill/>
                    </a:lnT>
                    <a:lnB>
                      <a:noFill/>
                    </a:lnB>
                    <a:noFill/>
                  </a:tcPr>
                </a:tc>
                <a:extLst>
                  <a:ext uri="{0D108BD9-81ED-4DB2-BD59-A6C34878D82A}">
                    <a16:rowId xmlns:a16="http://schemas.microsoft.com/office/drawing/2014/main" val="1000744099"/>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Bestuurskosten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214 </a:t>
                      </a:r>
                    </a:p>
                  </a:txBody>
                  <a:tcPr marL="9525" marR="9525" marT="9525" marB="0" anchor="b">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(450)</a:t>
                      </a:r>
                    </a:p>
                  </a:txBody>
                  <a:tcPr marL="9525" marR="9525" marT="9525" marB="0" anchor="ctr">
                    <a:lnL>
                      <a:noFill/>
                    </a:lnL>
                    <a:lnR>
                      <a:noFill/>
                    </a:lnR>
                    <a:lnT>
                      <a:noFill/>
                    </a:lnT>
                    <a:lnB>
                      <a:noFill/>
                    </a:lnB>
                    <a:noFill/>
                  </a:tcPr>
                </a:tc>
                <a:extLst>
                  <a:ext uri="{0D108BD9-81ED-4DB2-BD59-A6C34878D82A}">
                    <a16:rowId xmlns:a16="http://schemas.microsoft.com/office/drawing/2014/main" val="2185459220"/>
                  </a:ext>
                </a:extLst>
              </a:tr>
              <a:tr h="519017">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Kerstviering Dorpsplein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205 </a:t>
                      </a:r>
                    </a:p>
                  </a:txBody>
                  <a:tcPr marL="9525" marR="9525" marT="9525" marB="0" anchor="b">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a:noFill/>
                    </a:lnB>
                    <a:noFill/>
                  </a:tcPr>
                </a:tc>
                <a:extLst>
                  <a:ext uri="{0D108BD9-81ED-4DB2-BD59-A6C34878D82A}">
                    <a16:rowId xmlns:a16="http://schemas.microsoft.com/office/drawing/2014/main" val="328775282"/>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Reclamekosten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216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nl-NL" sz="18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056550"/>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Totale kosten</a:t>
                      </a:r>
                    </a:p>
                  </a:txBody>
                  <a:tcPr marL="9525" marR="9525" marT="9525" marB="0" anchor="ctr">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1.195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nl-NL" sz="1800" b="0" i="0" u="none" strike="noStrike">
                          <a:solidFill>
                            <a:srgbClr val="000000"/>
                          </a:solidFill>
                          <a:effectLst/>
                          <a:latin typeface="Calibri" panose="020F0502020204030204" pitchFamily="34" charset="0"/>
                        </a:rPr>
                        <a:t>(810)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96494706"/>
                  </a:ext>
                </a:extLst>
              </a:tr>
              <a:tr h="259509">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2973456353"/>
                  </a:ext>
                </a:extLst>
              </a:tr>
              <a:tr h="272484">
                <a:tc>
                  <a:txBody>
                    <a:bodyPr/>
                    <a:lstStyle/>
                    <a:p>
                      <a:pPr algn="l" fontAlgn="ctr"/>
                      <a:r>
                        <a:rPr lang="nl-NL" sz="1800" b="0" i="0" u="none" strike="noStrike">
                          <a:solidFill>
                            <a:srgbClr val="000000"/>
                          </a:solidFill>
                          <a:effectLst/>
                          <a:latin typeface="Calibri" panose="020F0502020204030204" pitchFamily="34" charset="0"/>
                        </a:rPr>
                        <a:t>Negatief resultaat</a:t>
                      </a: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endParaRPr lang="nl-NL" sz="18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noFill/>
                  </a:tcPr>
                </a:tc>
                <a:tc>
                  <a:txBody>
                    <a:bodyPr/>
                    <a:lstStyle/>
                    <a:p>
                      <a:pPr algn="l" fontAlgn="ctr"/>
                      <a:r>
                        <a:rPr lang="nl-NL" sz="1800" b="1" i="0" u="none" strike="noStrike">
                          <a:solidFill>
                            <a:srgbClr val="000000"/>
                          </a:solidFill>
                          <a:effectLst/>
                          <a:latin typeface="Calibri" panose="020F0502020204030204" pitchFamily="34" charset="0"/>
                        </a:rPr>
                        <a:t> €         -104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r" fontAlgn="b"/>
                      <a:r>
                        <a:rPr lang="nl-NL" sz="1800" b="0" i="0" u="none" strike="noStrike" dirty="0">
                          <a:solidFill>
                            <a:srgbClr val="000000"/>
                          </a:solidFill>
                          <a:effectLst/>
                          <a:latin typeface="Calibri" panose="020F0502020204030204" pitchFamily="34" charset="0"/>
                        </a:rPr>
                        <a:t>-(124)</a:t>
                      </a:r>
                    </a:p>
                  </a:txBody>
                  <a:tcPr marL="9525" marR="9525" marT="9525" marB="0" anchor="b">
                    <a:lnL>
                      <a:noFill/>
                    </a:lnL>
                    <a:lnR>
                      <a:noFill/>
                    </a:lnR>
                    <a:lnT>
                      <a:noFill/>
                    </a:lnT>
                    <a:lnB>
                      <a:noFill/>
                    </a:lnB>
                    <a:noFill/>
                  </a:tcPr>
                </a:tc>
                <a:extLst>
                  <a:ext uri="{0D108BD9-81ED-4DB2-BD59-A6C34878D82A}">
                    <a16:rowId xmlns:a16="http://schemas.microsoft.com/office/drawing/2014/main" val="2010846093"/>
                  </a:ext>
                </a:extLst>
              </a:tr>
            </a:tbl>
          </a:graphicData>
        </a:graphic>
      </p:graphicFrame>
    </p:spTree>
    <p:extLst>
      <p:ext uri="{BB962C8B-B14F-4D97-AF65-F5344CB8AC3E}">
        <p14:creationId xmlns:p14="http://schemas.microsoft.com/office/powerpoint/2010/main" val="259119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9F60-496C-6EC8-DC11-C59BF6FFF9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550E0-642C-EE95-CEF7-FF2D66DA330A}"/>
              </a:ext>
            </a:extLst>
          </p:cNvPr>
          <p:cNvSpPr>
            <a:spLocks noGrp="1"/>
          </p:cNvSpPr>
          <p:nvPr>
            <p:ph type="ctrTitle"/>
          </p:nvPr>
        </p:nvSpPr>
        <p:spPr>
          <a:xfrm>
            <a:off x="1260388" y="354226"/>
            <a:ext cx="1869988" cy="683741"/>
          </a:xfrm>
        </p:spPr>
        <p:txBody>
          <a:bodyPr/>
          <a:lstStyle/>
          <a:p>
            <a:r>
              <a:rPr lang="nl-NL" sz="4000" dirty="0"/>
              <a:t>Agenda</a:t>
            </a:r>
          </a:p>
        </p:txBody>
      </p:sp>
      <p:pic>
        <p:nvPicPr>
          <p:cNvPr id="7" name="Afbeelding 6">
            <a:extLst>
              <a:ext uri="{FF2B5EF4-FFF2-40B4-BE49-F238E27FC236}">
                <a16:creationId xmlns:a16="http://schemas.microsoft.com/office/drawing/2014/main" id="{722A827D-ACF9-CBB9-744A-37D6A0EED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5" name="Rechthoek 4">
            <a:extLst>
              <a:ext uri="{FF2B5EF4-FFF2-40B4-BE49-F238E27FC236}">
                <a16:creationId xmlns:a16="http://schemas.microsoft.com/office/drawing/2014/main" id="{92E01001-ED43-B98B-6C33-FF7702A1EFA5}"/>
              </a:ext>
            </a:extLst>
          </p:cNvPr>
          <p:cNvSpPr/>
          <p:nvPr/>
        </p:nvSpPr>
        <p:spPr>
          <a:xfrm>
            <a:off x="1260388" y="946206"/>
            <a:ext cx="8487911" cy="5509200"/>
          </a:xfrm>
          <a:prstGeom prst="rect">
            <a:avLst/>
          </a:prstGeom>
        </p:spPr>
        <p:txBody>
          <a:bodyPr wrap="square">
            <a:spAutoFit/>
          </a:bodyPr>
          <a:lstStyle/>
          <a:p>
            <a:pPr lvl="0"/>
            <a:r>
              <a:rPr lang="nl-NL" sz="1600" dirty="0">
                <a:cs typeface="Arial" panose="020B0604020202020204" pitchFamily="34" charset="0"/>
              </a:rPr>
              <a:t>1. Opening, huishoudelijke mededelingen</a:t>
            </a:r>
          </a:p>
          <a:p>
            <a:pPr lvl="0"/>
            <a:r>
              <a:rPr lang="nl-NL" sz="1600" dirty="0">
                <a:cs typeface="Arial" panose="020B0604020202020204" pitchFamily="34" charset="0"/>
              </a:rPr>
              <a:t>2. Ingekomen stukken voor zover van toepassing op de jaarvergadering</a:t>
            </a:r>
          </a:p>
          <a:p>
            <a:pPr lvl="0"/>
            <a:r>
              <a:rPr lang="nl-NL" sz="1600" dirty="0">
                <a:cs typeface="Arial" panose="020B0604020202020204" pitchFamily="34" charset="0"/>
              </a:rPr>
              <a:t>3. Notulen jaarvergadering 21 maart 2024</a:t>
            </a:r>
          </a:p>
          <a:p>
            <a:pPr lvl="0"/>
            <a:r>
              <a:rPr lang="nl-NL" sz="1600" dirty="0">
                <a:cs typeface="Arial" panose="020B0604020202020204" pitchFamily="34" charset="0"/>
              </a:rPr>
              <a:t>4. Jaarverslag 2024 van de penningmeester</a:t>
            </a:r>
          </a:p>
          <a:p>
            <a:pPr lvl="0"/>
            <a:r>
              <a:rPr lang="nl-NL" sz="1600" dirty="0">
                <a:cs typeface="Arial" panose="020B0604020202020204" pitchFamily="34" charset="0"/>
              </a:rPr>
              <a:t>5. Verslag 2024 kascontrolecommissie en decharge penningmeester/bestuur</a:t>
            </a:r>
          </a:p>
          <a:p>
            <a:pPr lvl="0"/>
            <a:r>
              <a:rPr lang="nl-NL" sz="1600" dirty="0">
                <a:cs typeface="Arial" panose="020B0604020202020204" pitchFamily="34" charset="0"/>
              </a:rPr>
              <a:t>6. Benoeming nieuwe kascontrolecommissie </a:t>
            </a:r>
            <a:br>
              <a:rPr lang="nl-NL" sz="1600" dirty="0">
                <a:cs typeface="Arial" panose="020B0604020202020204" pitchFamily="34" charset="0"/>
              </a:rPr>
            </a:br>
            <a:r>
              <a:rPr lang="nl-NL" sz="1600" dirty="0">
                <a:cs typeface="Arial" panose="020B0604020202020204" pitchFamily="34" charset="0"/>
              </a:rPr>
              <a:t>    (wij nodigen graag iemand uit die dit op zich wil nemen)</a:t>
            </a:r>
          </a:p>
          <a:p>
            <a:pPr lvl="0"/>
            <a:r>
              <a:rPr lang="nl-NL" sz="1600" dirty="0">
                <a:cs typeface="Arial" panose="020B0604020202020204" pitchFamily="34" charset="0"/>
              </a:rPr>
              <a:t>7. Begroting 2025 en vaststelling contributie 2025</a:t>
            </a:r>
            <a:br>
              <a:rPr lang="nl-NL" sz="1600" dirty="0">
                <a:cs typeface="Arial" panose="020B0604020202020204" pitchFamily="34" charset="0"/>
              </a:rPr>
            </a:br>
            <a:r>
              <a:rPr lang="nl-NL" sz="1600" dirty="0">
                <a:cs typeface="Arial" panose="020B0604020202020204" pitchFamily="34" charset="0"/>
              </a:rPr>
              <a:t>    Het bestuur stelt voor de contributie te handhaven op </a:t>
            </a:r>
            <a:br>
              <a:rPr lang="nl-NL" sz="1600" dirty="0">
                <a:cs typeface="Arial" panose="020B0604020202020204" pitchFamily="34" charset="0"/>
              </a:rPr>
            </a:br>
            <a:r>
              <a:rPr lang="nl-NL" sz="1600" dirty="0">
                <a:cs typeface="Arial" panose="020B0604020202020204" pitchFamily="34" charset="0"/>
              </a:rPr>
              <a:t>    minimaal 3 euro – bedragen hoger dan 3 euro zijn welkom, doch op vrijwillige basis</a:t>
            </a:r>
          </a:p>
          <a:p>
            <a:pPr lvl="0"/>
            <a:r>
              <a:rPr lang="nl-NL" sz="1600" dirty="0">
                <a:cs typeface="Arial" panose="020B0604020202020204" pitchFamily="34" charset="0"/>
              </a:rPr>
              <a:t>8. Bestuur 2024:</a:t>
            </a:r>
            <a:br>
              <a:rPr lang="nl-NL" sz="1600" dirty="0">
                <a:cs typeface="Arial" panose="020B0604020202020204" pitchFamily="34" charset="0"/>
              </a:rPr>
            </a:br>
            <a:r>
              <a:rPr lang="nl-NL" sz="1600" dirty="0">
                <a:cs typeface="Arial" panose="020B0604020202020204" pitchFamily="34" charset="0"/>
              </a:rPr>
              <a:t>    	Voorzitter: Sylvester Liefting </a:t>
            </a:r>
            <a:br>
              <a:rPr lang="nl-NL" sz="1600" dirty="0">
                <a:cs typeface="Arial" panose="020B0604020202020204" pitchFamily="34" charset="0"/>
              </a:rPr>
            </a:br>
            <a:r>
              <a:rPr lang="nl-NL" sz="1600" dirty="0">
                <a:cs typeface="Arial" panose="020B0604020202020204" pitchFamily="34" charset="0"/>
              </a:rPr>
              <a:t>    	Penningmeester: Mark Bleijendaal</a:t>
            </a:r>
          </a:p>
          <a:p>
            <a:pPr lvl="0"/>
            <a:r>
              <a:rPr lang="nl-NL" sz="1600" dirty="0">
                <a:cs typeface="Arial" panose="020B0604020202020204" pitchFamily="34" charset="0"/>
              </a:rPr>
              <a:t>    	Secretaris: Sander Tolk </a:t>
            </a:r>
            <a:br>
              <a:rPr lang="nl-NL" sz="1600" dirty="0">
                <a:cs typeface="Arial" panose="020B0604020202020204" pitchFamily="34" charset="0"/>
              </a:rPr>
            </a:br>
            <a:r>
              <a:rPr lang="nl-NL" sz="1600" dirty="0">
                <a:cs typeface="Arial" panose="020B0604020202020204" pitchFamily="34" charset="0"/>
              </a:rPr>
              <a:t>    	Bestuurslid: Chris Maas</a:t>
            </a:r>
          </a:p>
          <a:p>
            <a:pPr lvl="0"/>
            <a:r>
              <a:rPr lang="nl-NL" sz="1600" dirty="0">
                <a:cs typeface="Arial" panose="020B0604020202020204" pitchFamily="34" charset="0"/>
              </a:rPr>
              <a:t>	Bestuurslid: Huub van der Vlugt</a:t>
            </a:r>
          </a:p>
          <a:p>
            <a:pPr lvl="0"/>
            <a:r>
              <a:rPr lang="nl-NL" sz="1600" dirty="0">
                <a:cs typeface="Arial" panose="020B0604020202020204" pitchFamily="34" charset="0"/>
              </a:rPr>
              <a:t>9. Activiteiten in 2024/2025: mondelinge toelichting door de actiehouders</a:t>
            </a:r>
          </a:p>
          <a:p>
            <a:pPr lvl="0"/>
            <a:r>
              <a:rPr lang="nl-NL" sz="1600" dirty="0">
                <a:cs typeface="Arial" panose="020B0604020202020204" pitchFamily="34" charset="0"/>
              </a:rPr>
              <a:t>10. Rondvraag en rond 20.50 uur afsluiting</a:t>
            </a:r>
            <a:br>
              <a:rPr lang="nl-NL" sz="1600" dirty="0">
                <a:cs typeface="Arial" panose="020B0604020202020204" pitchFamily="34" charset="0"/>
              </a:rPr>
            </a:br>
            <a:br>
              <a:rPr lang="nl-NL" sz="1600" dirty="0">
                <a:cs typeface="Arial" panose="020B0604020202020204" pitchFamily="34" charset="0"/>
              </a:rPr>
            </a:br>
            <a:r>
              <a:rPr lang="nl-NL" sz="1600" dirty="0">
                <a:cs typeface="Arial" panose="020B0604020202020204" pitchFamily="34" charset="0"/>
              </a:rPr>
              <a:t>(pauze)</a:t>
            </a:r>
            <a:br>
              <a:rPr lang="nl-NL" sz="1600" dirty="0">
                <a:cs typeface="Arial" panose="020B0604020202020204" pitchFamily="34" charset="0"/>
              </a:rPr>
            </a:br>
            <a:endParaRPr lang="nl-NL" sz="1600" dirty="0">
              <a:cs typeface="Arial" panose="020B0604020202020204" pitchFamily="34" charset="0"/>
            </a:endParaRPr>
          </a:p>
          <a:p>
            <a:pPr lvl="0"/>
            <a:r>
              <a:rPr lang="nl-NL" sz="1600" b="1" dirty="0">
                <a:cs typeface="Arial" panose="020B0604020202020204" pitchFamily="34" charset="0"/>
              </a:rPr>
              <a:t>Deel 2: TenneT – verzwaring stroomnetwerk (21.00-22.00)</a:t>
            </a:r>
            <a:r>
              <a:rPr lang="nl-NL" sz="1600" b="1" i="1" dirty="0">
                <a:cs typeface="Arial" panose="020B0604020202020204" pitchFamily="34" charset="0"/>
              </a:rPr>
              <a:t> </a:t>
            </a:r>
            <a:endParaRPr lang="nl-NL" sz="1600" b="1" dirty="0">
              <a:cs typeface="Arial" panose="020B0604020202020204" pitchFamily="34" charset="0"/>
            </a:endParaRPr>
          </a:p>
        </p:txBody>
      </p:sp>
    </p:spTree>
    <p:extLst>
      <p:ext uri="{BB962C8B-B14F-4D97-AF65-F5344CB8AC3E}">
        <p14:creationId xmlns:p14="http://schemas.microsoft.com/office/powerpoint/2010/main" val="134909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2" name="Isosceles Triangle 2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6" name="Isosceles Triangle 2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Freeform: Shape 2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419136" y="1020871"/>
            <a:ext cx="6960759" cy="2849671"/>
          </a:xfrm>
        </p:spPr>
        <p:txBody>
          <a:bodyPr>
            <a:normAutofit/>
          </a:bodyPr>
          <a:lstStyle/>
          <a:p>
            <a:pPr algn="l"/>
            <a:r>
              <a:rPr lang="nl-NL" sz="6000" dirty="0">
                <a:solidFill>
                  <a:srgbClr val="FFFFFF"/>
                </a:solidFill>
              </a:rPr>
              <a:t>TenneT</a:t>
            </a:r>
          </a:p>
        </p:txBody>
      </p:sp>
      <p:sp>
        <p:nvSpPr>
          <p:cNvPr id="5" name="Ondertitel 4">
            <a:extLst>
              <a:ext uri="{FF2B5EF4-FFF2-40B4-BE49-F238E27FC236}">
                <a16:creationId xmlns:a16="http://schemas.microsoft.com/office/drawing/2014/main" id="{DB60C699-CA7E-4F5B-BD4E-594C2AF223A5}"/>
              </a:ext>
            </a:extLst>
          </p:cNvPr>
          <p:cNvSpPr>
            <a:spLocks noGrp="1"/>
          </p:cNvSpPr>
          <p:nvPr>
            <p:ph type="subTitle" idx="1"/>
          </p:nvPr>
        </p:nvSpPr>
        <p:spPr>
          <a:xfrm>
            <a:off x="4548104" y="3962088"/>
            <a:ext cx="6112077" cy="1186108"/>
          </a:xfrm>
        </p:spPr>
        <p:txBody>
          <a:bodyPr>
            <a:normAutofit/>
          </a:bodyPr>
          <a:lstStyle/>
          <a:p>
            <a:pPr algn="l"/>
            <a:r>
              <a:rPr lang="nl-NL" b="1" i="0" dirty="0">
                <a:effectLst/>
                <a:latin typeface="Helvetica Now Text W05"/>
              </a:rPr>
              <a:t>Een stroomsnelweg in het noorden van Noord-Holland</a:t>
            </a:r>
          </a:p>
          <a:p>
            <a:pPr algn="l"/>
            <a:endParaRPr lang="nl-NL" dirty="0">
              <a:solidFill>
                <a:srgbClr val="FFFFFF">
                  <a:alpha val="70000"/>
                </a:srgbClr>
              </a:solidFill>
            </a:endParaRPr>
          </a:p>
        </p:txBody>
      </p:sp>
      <p:sp>
        <p:nvSpPr>
          <p:cNvPr id="30" name="Isosceles Triangle 2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336816919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8" name="Isosceles Triangle 2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2" name="Isosceles Triangle 3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3" name="Isosceles Triangle 3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8" name="Titel 1"/>
          <p:cNvSpPr txBox="1">
            <a:spLocks/>
          </p:cNvSpPr>
          <p:nvPr/>
        </p:nvSpPr>
        <p:spPr>
          <a:xfrm>
            <a:off x="5095976" y="3047999"/>
            <a:ext cx="4763557" cy="1320800"/>
          </a:xfrm>
          <a:prstGeom prst="rect">
            <a:avLst/>
          </a:prstGeom>
        </p:spPr>
        <p:txBody>
          <a:bodyPr vert="horz" lIns="91440" tIns="45720" rIns="91440" bIns="45720" rtlCol="0" anchor="t">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3600" b="0" i="0" u="none" strike="noStrike" kern="1200" cap="none" spc="0" normalizeH="0" baseline="0" noProof="0" dirty="0">
                <a:ln>
                  <a:noFill/>
                </a:ln>
                <a:solidFill>
                  <a:srgbClr val="90C226"/>
                </a:solidFill>
                <a:effectLst/>
                <a:uLnTx/>
                <a:uFillTx/>
                <a:latin typeface="Trebuchet MS" panose="020B0603020202020204"/>
                <a:ea typeface="+mj-ea"/>
                <a:cs typeface="+mj-cs"/>
              </a:rPr>
              <a:t>Dank voor uw komst!</a:t>
            </a:r>
          </a:p>
        </p:txBody>
      </p:sp>
      <p:pic>
        <p:nvPicPr>
          <p:cNvPr id="18" name="Afbeelding 17" descr="Afbeelding met gras, buitenshuis, veld, stadion&#10;&#10;Automatisch gegenereerde beschrijving">
            <a:extLst>
              <a:ext uri="{FF2B5EF4-FFF2-40B4-BE49-F238E27FC236}">
                <a16:creationId xmlns:a16="http://schemas.microsoft.com/office/drawing/2014/main" id="{78089289-9A85-B39E-52E9-0F795AD99341}"/>
              </a:ext>
            </a:extLst>
          </p:cNvPr>
          <p:cNvPicPr>
            <a:picLocks noChangeAspect="1"/>
          </p:cNvPicPr>
          <p:nvPr/>
        </p:nvPicPr>
        <p:blipFill rotWithShape="1">
          <a:blip r:embed="rId2"/>
          <a:srcRect l="30553" r="2519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5" name="Isosceles Triangle 3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109" y="6079027"/>
            <a:ext cx="1532578" cy="507999"/>
          </a:xfrm>
          <a:prstGeom prst="rect">
            <a:avLst/>
          </a:prstGeom>
        </p:spPr>
      </p:pic>
    </p:spTree>
    <p:extLst>
      <p:ext uri="{BB962C8B-B14F-4D97-AF65-F5344CB8AC3E}">
        <p14:creationId xmlns:p14="http://schemas.microsoft.com/office/powerpoint/2010/main" val="3464424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Financieel jaarverslag</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graphicFrame>
        <p:nvGraphicFramePr>
          <p:cNvPr id="3" name="Table 2">
            <a:extLst>
              <a:ext uri="{FF2B5EF4-FFF2-40B4-BE49-F238E27FC236}">
                <a16:creationId xmlns:a16="http://schemas.microsoft.com/office/drawing/2014/main" id="{8A854009-2B89-CAA2-93D4-E0CEF663E05B}"/>
              </a:ext>
            </a:extLst>
          </p:cNvPr>
          <p:cNvGraphicFramePr>
            <a:graphicFrameLocks noGrp="1"/>
          </p:cNvGraphicFramePr>
          <p:nvPr>
            <p:extLst>
              <p:ext uri="{D42A27DB-BD31-4B8C-83A1-F6EECF244321}">
                <p14:modId xmlns:p14="http://schemas.microsoft.com/office/powerpoint/2010/main" val="1064086248"/>
              </p:ext>
            </p:extLst>
          </p:nvPr>
        </p:nvGraphicFramePr>
        <p:xfrm>
          <a:off x="754602" y="1242875"/>
          <a:ext cx="8913181" cy="4851655"/>
        </p:xfrm>
        <a:graphic>
          <a:graphicData uri="http://schemas.openxmlformats.org/drawingml/2006/table">
            <a:tbl>
              <a:tblPr/>
              <a:tblGrid>
                <a:gridCol w="3143396">
                  <a:extLst>
                    <a:ext uri="{9D8B030D-6E8A-4147-A177-3AD203B41FA5}">
                      <a16:colId xmlns:a16="http://schemas.microsoft.com/office/drawing/2014/main" val="1478180375"/>
                    </a:ext>
                  </a:extLst>
                </a:gridCol>
                <a:gridCol w="186122">
                  <a:extLst>
                    <a:ext uri="{9D8B030D-6E8A-4147-A177-3AD203B41FA5}">
                      <a16:colId xmlns:a16="http://schemas.microsoft.com/office/drawing/2014/main" val="3851443471"/>
                    </a:ext>
                  </a:extLst>
                </a:gridCol>
                <a:gridCol w="1075373">
                  <a:extLst>
                    <a:ext uri="{9D8B030D-6E8A-4147-A177-3AD203B41FA5}">
                      <a16:colId xmlns:a16="http://schemas.microsoft.com/office/drawing/2014/main" val="1913513425"/>
                    </a:ext>
                  </a:extLst>
                </a:gridCol>
                <a:gridCol w="517005">
                  <a:extLst>
                    <a:ext uri="{9D8B030D-6E8A-4147-A177-3AD203B41FA5}">
                      <a16:colId xmlns:a16="http://schemas.microsoft.com/office/drawing/2014/main" val="2893228567"/>
                    </a:ext>
                  </a:extLst>
                </a:gridCol>
                <a:gridCol w="186122">
                  <a:extLst>
                    <a:ext uri="{9D8B030D-6E8A-4147-A177-3AD203B41FA5}">
                      <a16:colId xmlns:a16="http://schemas.microsoft.com/office/drawing/2014/main" val="698227775"/>
                    </a:ext>
                  </a:extLst>
                </a:gridCol>
                <a:gridCol w="2709111">
                  <a:extLst>
                    <a:ext uri="{9D8B030D-6E8A-4147-A177-3AD203B41FA5}">
                      <a16:colId xmlns:a16="http://schemas.microsoft.com/office/drawing/2014/main" val="1645110040"/>
                    </a:ext>
                  </a:extLst>
                </a:gridCol>
                <a:gridCol w="186122">
                  <a:extLst>
                    <a:ext uri="{9D8B030D-6E8A-4147-A177-3AD203B41FA5}">
                      <a16:colId xmlns:a16="http://schemas.microsoft.com/office/drawing/2014/main" val="1463600476"/>
                    </a:ext>
                  </a:extLst>
                </a:gridCol>
                <a:gridCol w="909930">
                  <a:extLst>
                    <a:ext uri="{9D8B030D-6E8A-4147-A177-3AD203B41FA5}">
                      <a16:colId xmlns:a16="http://schemas.microsoft.com/office/drawing/2014/main" val="2382344117"/>
                    </a:ext>
                  </a:extLst>
                </a:gridCol>
              </a:tblGrid>
              <a:tr h="275337">
                <a:tc>
                  <a:txBody>
                    <a:bodyPr/>
                    <a:lstStyle/>
                    <a:p>
                      <a:pPr algn="l" fontAlgn="b"/>
                      <a:r>
                        <a:rPr lang="nl-NL" sz="1800" b="1" i="0" u="sng" strike="noStrike" dirty="0">
                          <a:solidFill>
                            <a:srgbClr val="000000"/>
                          </a:solidFill>
                          <a:effectLst/>
                          <a:latin typeface="Calibri" panose="020F0502020204030204" pitchFamily="34" charset="0"/>
                        </a:rPr>
                        <a:t>Balans per 01-01-2024</a:t>
                      </a: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338132937"/>
                  </a:ext>
                </a:extLst>
              </a:tr>
              <a:tr h="275337">
                <a:tc>
                  <a:txBody>
                    <a:bodyPr/>
                    <a:lstStyle/>
                    <a:p>
                      <a:pPr algn="l" fontAlgn="b"/>
                      <a:endParaRPr lang="nl-NL" sz="1800" b="1" i="0" u="sng"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4234992690"/>
                  </a:ext>
                </a:extLst>
              </a:tr>
              <a:tr h="275337">
                <a:tc>
                  <a:txBody>
                    <a:bodyPr/>
                    <a:lstStyle/>
                    <a:p>
                      <a:pPr algn="l" fontAlgn="b"/>
                      <a:r>
                        <a:rPr lang="nl-NL" sz="1800" b="0" i="0" u="none" strike="noStrike" dirty="0">
                          <a:solidFill>
                            <a:srgbClr val="000000"/>
                          </a:solidFill>
                          <a:effectLst/>
                          <a:latin typeface="Calibri" panose="020F0502020204030204" pitchFamily="34" charset="0"/>
                        </a:rPr>
                        <a:t>Kas</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   </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Eigen Vermogen</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1.220 </a:t>
                      </a:r>
                    </a:p>
                  </a:txBody>
                  <a:tcPr marL="9525" marR="9525" marT="9525" marB="0" anchor="b">
                    <a:lnL>
                      <a:noFill/>
                    </a:lnL>
                    <a:lnR>
                      <a:noFill/>
                    </a:lnR>
                    <a:lnT>
                      <a:noFill/>
                    </a:lnT>
                    <a:lnB>
                      <a:noFill/>
                    </a:lnB>
                    <a:noFill/>
                  </a:tcPr>
                </a:tc>
                <a:extLst>
                  <a:ext uri="{0D108BD9-81ED-4DB2-BD59-A6C34878D82A}">
                    <a16:rowId xmlns:a16="http://schemas.microsoft.com/office/drawing/2014/main" val="2684034107"/>
                  </a:ext>
                </a:extLst>
              </a:tr>
              <a:tr h="275337">
                <a:tc>
                  <a:txBody>
                    <a:bodyPr/>
                    <a:lstStyle/>
                    <a:p>
                      <a:pPr algn="l" fontAlgn="b"/>
                      <a:r>
                        <a:rPr lang="nl-NL" sz="1800" b="0" i="0" u="none" strike="noStrike" dirty="0">
                          <a:solidFill>
                            <a:srgbClr val="000000"/>
                          </a:solidFill>
                          <a:effectLst/>
                          <a:latin typeface="Calibri" panose="020F0502020204030204" pitchFamily="34" charset="0"/>
                        </a:rPr>
                        <a:t>Rabobank</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1.220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2292312"/>
                  </a:ext>
                </a:extLst>
              </a:tr>
              <a:tr h="289103">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1.220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1.220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854471134"/>
                  </a:ext>
                </a:extLst>
              </a:tr>
              <a:tr h="289103">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7513140"/>
                  </a:ext>
                </a:extLst>
              </a:tr>
              <a:tr h="275337">
                <a:tc>
                  <a:txBody>
                    <a:bodyPr/>
                    <a:lstStyle/>
                    <a:p>
                      <a:pPr algn="l" fontAlgn="b"/>
                      <a:r>
                        <a:rPr lang="nl-NL" sz="1800" b="1" i="0" u="sng" strike="noStrike" dirty="0">
                          <a:solidFill>
                            <a:srgbClr val="000000"/>
                          </a:solidFill>
                          <a:effectLst/>
                          <a:latin typeface="Calibri" panose="020F0502020204030204" pitchFamily="34" charset="0"/>
                        </a:rPr>
                        <a:t>Balans per 31-12-2024</a:t>
                      </a: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0" u="sng"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741981079"/>
                  </a:ext>
                </a:extLst>
              </a:tr>
              <a:tr h="275337">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027078099"/>
                  </a:ext>
                </a:extLst>
              </a:tr>
              <a:tr h="275337">
                <a:tc>
                  <a:txBody>
                    <a:bodyPr/>
                    <a:lstStyle/>
                    <a:p>
                      <a:pPr algn="l" fontAlgn="b"/>
                      <a:r>
                        <a:rPr lang="nl-NL" sz="1800" b="0" i="0" u="none" strike="noStrike">
                          <a:solidFill>
                            <a:srgbClr val="000000"/>
                          </a:solidFill>
                          <a:effectLst/>
                          <a:latin typeface="Calibri" panose="020F0502020204030204" pitchFamily="34" charset="0"/>
                        </a:rPr>
                        <a:t>Kas</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dirty="0">
                          <a:solidFill>
                            <a:srgbClr val="000000"/>
                          </a:solidFill>
                          <a:effectLst/>
                          <a:latin typeface="Calibri" panose="020F0502020204030204" pitchFamily="34" charset="0"/>
                        </a:rPr>
                        <a:t> €             -   </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Eigen Vermogen</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1.116 </a:t>
                      </a:r>
                    </a:p>
                  </a:txBody>
                  <a:tcPr marL="9525" marR="9525" marT="9525" marB="0" anchor="b">
                    <a:lnL>
                      <a:noFill/>
                    </a:lnL>
                    <a:lnR>
                      <a:noFill/>
                    </a:lnR>
                    <a:lnT>
                      <a:noFill/>
                    </a:lnT>
                    <a:lnB>
                      <a:noFill/>
                    </a:lnB>
                    <a:noFill/>
                  </a:tcPr>
                </a:tc>
                <a:extLst>
                  <a:ext uri="{0D108BD9-81ED-4DB2-BD59-A6C34878D82A}">
                    <a16:rowId xmlns:a16="http://schemas.microsoft.com/office/drawing/2014/main" val="3607364653"/>
                  </a:ext>
                </a:extLst>
              </a:tr>
              <a:tr h="275337">
                <a:tc>
                  <a:txBody>
                    <a:bodyPr/>
                    <a:lstStyle/>
                    <a:p>
                      <a:pPr algn="l" fontAlgn="b"/>
                      <a:r>
                        <a:rPr lang="nl-NL" sz="1800" b="0" i="0" u="none" strike="noStrike">
                          <a:solidFill>
                            <a:srgbClr val="000000"/>
                          </a:solidFill>
                          <a:effectLst/>
                          <a:latin typeface="Calibri" panose="020F0502020204030204" pitchFamily="34" charset="0"/>
                        </a:rPr>
                        <a:t>Rabobank</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1.116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213843"/>
                  </a:ext>
                </a:extLst>
              </a:tr>
              <a:tr h="289103">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1.116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1.116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914115377"/>
                  </a:ext>
                </a:extLst>
              </a:tr>
              <a:tr h="289103">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640693541"/>
                  </a:ext>
                </a:extLst>
              </a:tr>
              <a:tr h="275337">
                <a:tc>
                  <a:txBody>
                    <a:bodyPr/>
                    <a:lstStyle/>
                    <a:p>
                      <a:pPr algn="l" fontAlgn="b"/>
                      <a:r>
                        <a:rPr lang="nl-NL" sz="1800" b="1" i="1" u="none" strike="noStrike">
                          <a:solidFill>
                            <a:srgbClr val="000000"/>
                          </a:solidFill>
                          <a:effectLst/>
                          <a:latin typeface="Calibri" panose="020F0502020204030204" pitchFamily="34" charset="0"/>
                        </a:rPr>
                        <a:t>Vermogensvergelijking</a:t>
                      </a: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1" i="1"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869449314"/>
                  </a:ext>
                </a:extLst>
              </a:tr>
              <a:tr h="275337">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4258617662"/>
                  </a:ext>
                </a:extLst>
              </a:tr>
              <a:tr h="275337">
                <a:tc>
                  <a:txBody>
                    <a:bodyPr/>
                    <a:lstStyle/>
                    <a:p>
                      <a:pPr algn="l" fontAlgn="b"/>
                      <a:r>
                        <a:rPr lang="nl-NL" sz="1800" b="0" i="0" u="none" strike="noStrike">
                          <a:solidFill>
                            <a:srgbClr val="000000"/>
                          </a:solidFill>
                          <a:effectLst/>
                          <a:latin typeface="Calibri" panose="020F0502020204030204" pitchFamily="34" charset="0"/>
                        </a:rPr>
                        <a:t>Eigen vermogen per 01-01-2024</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1.220 </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294833447"/>
                  </a:ext>
                </a:extLst>
              </a:tr>
              <a:tr h="275337">
                <a:tc>
                  <a:txBody>
                    <a:bodyPr/>
                    <a:lstStyle/>
                    <a:p>
                      <a:pPr algn="l" fontAlgn="b"/>
                      <a:r>
                        <a:rPr lang="nl-NL" sz="1800" b="0" i="0" u="none" strike="noStrike">
                          <a:solidFill>
                            <a:srgbClr val="000000"/>
                          </a:solidFill>
                          <a:effectLst/>
                          <a:latin typeface="Calibri" panose="020F0502020204030204" pitchFamily="34" charset="0"/>
                        </a:rPr>
                        <a:t>Negatief resultaat 2024</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-104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594211452"/>
                  </a:ext>
                </a:extLst>
              </a:tr>
              <a:tr h="289103">
                <a:tc>
                  <a:txBody>
                    <a:bodyPr/>
                    <a:lstStyle/>
                    <a:p>
                      <a:pPr algn="l" fontAlgn="b"/>
                      <a:r>
                        <a:rPr lang="nl-NL" sz="1800" b="0" i="0" u="none" strike="noStrike">
                          <a:solidFill>
                            <a:srgbClr val="000000"/>
                          </a:solidFill>
                          <a:effectLst/>
                          <a:latin typeface="Calibri" panose="020F0502020204030204" pitchFamily="34" charset="0"/>
                        </a:rPr>
                        <a:t>Eigen vermogen per 31-12-2024</a:t>
                      </a: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1.116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812533697"/>
                  </a:ext>
                </a:extLst>
              </a:tr>
            </a:tbl>
          </a:graphicData>
        </a:graphic>
      </p:graphicFrame>
    </p:spTree>
    <p:extLst>
      <p:ext uri="{BB962C8B-B14F-4D97-AF65-F5344CB8AC3E}">
        <p14:creationId xmlns:p14="http://schemas.microsoft.com/office/powerpoint/2010/main" val="352356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Financieel jaarverslag</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4" name="TextBox 3">
            <a:extLst>
              <a:ext uri="{FF2B5EF4-FFF2-40B4-BE49-F238E27FC236}">
                <a16:creationId xmlns:a16="http://schemas.microsoft.com/office/drawing/2014/main" id="{A1FA5C09-801D-5464-C800-72AB72D39507}"/>
              </a:ext>
            </a:extLst>
          </p:cNvPr>
          <p:cNvSpPr txBox="1"/>
          <p:nvPr/>
        </p:nvSpPr>
        <p:spPr>
          <a:xfrm>
            <a:off x="1029810" y="1443841"/>
            <a:ext cx="8495930" cy="3970318"/>
          </a:xfrm>
          <a:prstGeom prst="rect">
            <a:avLst/>
          </a:prstGeom>
          <a:noFill/>
        </p:spPr>
        <p:txBody>
          <a:bodyPr wrap="square">
            <a:spAutoFit/>
          </a:bodyPr>
          <a:lstStyle/>
          <a:p>
            <a:r>
              <a:rPr lang="nl-NL" b="1" dirty="0"/>
              <a:t>Verklaring:</a:t>
            </a:r>
            <a:br>
              <a:rPr lang="nl-NL" dirty="0"/>
            </a:br>
            <a:endParaRPr lang="nl-NL" dirty="0"/>
          </a:p>
          <a:p>
            <a:r>
              <a:rPr lang="nl-NL" dirty="0"/>
              <a:t>2024 hebben we afgesloten met een negatief resultaat van € 104. Dit wordt veroorzaakt door het besluit om onze activiteiten rondom de kerstboom versiering op het Schermerplein uit te breiden. De kosten hiervan waren eerder niet opgenomen in de begroting. Deze kosten zullen deels jaarlijks terugkomen. </a:t>
            </a:r>
          </a:p>
          <a:p>
            <a:r>
              <a:rPr lang="nl-NL" dirty="0"/>
              <a:t>Hier zal rekening mee gehouden in de begroting voor 2025  </a:t>
            </a:r>
          </a:p>
          <a:p>
            <a:endParaRPr lang="nl-NL" dirty="0"/>
          </a:p>
          <a:p>
            <a:r>
              <a:rPr lang="nl-NL" dirty="0"/>
              <a:t>Om het eigen vermogen op peil te houden en rekening houdend met de jaarlijks terugkomende kosten voor de kerstboom versiering op het Schermerplein zullen we het bedrag van de subsidie aanvraag 2025 verhogen naar € 460.  </a:t>
            </a:r>
          </a:p>
          <a:p>
            <a:endParaRPr lang="nl-NL" dirty="0"/>
          </a:p>
          <a:p>
            <a:r>
              <a:rPr lang="nl-NL" dirty="0"/>
              <a:t>1 maart 2025 </a:t>
            </a:r>
          </a:p>
          <a:p>
            <a:r>
              <a:rPr lang="nl-NL" dirty="0"/>
              <a:t>Mark Bleijendaal </a:t>
            </a:r>
          </a:p>
        </p:txBody>
      </p:sp>
    </p:spTree>
    <p:extLst>
      <p:ext uri="{BB962C8B-B14F-4D97-AF65-F5344CB8AC3E}">
        <p14:creationId xmlns:p14="http://schemas.microsoft.com/office/powerpoint/2010/main" val="13693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Kascommissie</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4" name="Tekstvak 3"/>
          <p:cNvSpPr txBox="1"/>
          <p:nvPr/>
        </p:nvSpPr>
        <p:spPr>
          <a:xfrm>
            <a:off x="1301576" y="1688757"/>
            <a:ext cx="7656198" cy="2031325"/>
          </a:xfrm>
          <a:prstGeom prst="rect">
            <a:avLst/>
          </a:prstGeom>
          <a:noFill/>
        </p:spPr>
        <p:txBody>
          <a:bodyPr wrap="none" rtlCol="0">
            <a:spAutoFit/>
          </a:bodyPr>
          <a:lstStyle/>
          <a:p>
            <a:r>
              <a:rPr lang="nl-NL" dirty="0"/>
              <a:t>Erik van Zoelen en Paul Vonk hebben de administratie gecontroleerd.</a:t>
            </a:r>
            <a:br>
              <a:rPr lang="nl-NL" dirty="0"/>
            </a:br>
            <a:br>
              <a:rPr lang="nl-NL" dirty="0"/>
            </a:br>
            <a:r>
              <a:rPr lang="nl-NL" dirty="0"/>
              <a:t>Wie zou de kas voor volgend jaar willen controleren?</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34799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Begroting 2025</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graphicFrame>
        <p:nvGraphicFramePr>
          <p:cNvPr id="3" name="Table 2">
            <a:extLst>
              <a:ext uri="{FF2B5EF4-FFF2-40B4-BE49-F238E27FC236}">
                <a16:creationId xmlns:a16="http://schemas.microsoft.com/office/drawing/2014/main" id="{1670C267-F13D-EF24-C573-A2F0FCFCB77F}"/>
              </a:ext>
            </a:extLst>
          </p:cNvPr>
          <p:cNvGraphicFramePr>
            <a:graphicFrameLocks noGrp="1"/>
          </p:cNvGraphicFramePr>
          <p:nvPr>
            <p:extLst>
              <p:ext uri="{D42A27DB-BD31-4B8C-83A1-F6EECF244321}">
                <p14:modId xmlns:p14="http://schemas.microsoft.com/office/powerpoint/2010/main" val="2340333827"/>
              </p:ext>
            </p:extLst>
          </p:nvPr>
        </p:nvGraphicFramePr>
        <p:xfrm>
          <a:off x="1020932" y="1296139"/>
          <a:ext cx="8211843" cy="4876932"/>
        </p:xfrm>
        <a:graphic>
          <a:graphicData uri="http://schemas.openxmlformats.org/drawingml/2006/table">
            <a:tbl>
              <a:tblPr/>
              <a:tblGrid>
                <a:gridCol w="3904403">
                  <a:extLst>
                    <a:ext uri="{9D8B030D-6E8A-4147-A177-3AD203B41FA5}">
                      <a16:colId xmlns:a16="http://schemas.microsoft.com/office/drawing/2014/main" val="4265099577"/>
                    </a:ext>
                  </a:extLst>
                </a:gridCol>
                <a:gridCol w="1788469">
                  <a:extLst>
                    <a:ext uri="{9D8B030D-6E8A-4147-A177-3AD203B41FA5}">
                      <a16:colId xmlns:a16="http://schemas.microsoft.com/office/drawing/2014/main" val="2789525957"/>
                    </a:ext>
                  </a:extLst>
                </a:gridCol>
                <a:gridCol w="2518971">
                  <a:extLst>
                    <a:ext uri="{9D8B030D-6E8A-4147-A177-3AD203B41FA5}">
                      <a16:colId xmlns:a16="http://schemas.microsoft.com/office/drawing/2014/main" val="801423116"/>
                    </a:ext>
                  </a:extLst>
                </a:gridCol>
              </a:tblGrid>
              <a:tr h="267430">
                <a:tc>
                  <a:txBody>
                    <a:bodyPr/>
                    <a:lstStyle/>
                    <a:p>
                      <a:pPr algn="l" fontAlgn="ctr"/>
                      <a:r>
                        <a:rPr lang="nl-NL" sz="1800" b="0" i="1" u="none" strike="noStrike">
                          <a:solidFill>
                            <a:srgbClr val="000000"/>
                          </a:solidFill>
                          <a:effectLst/>
                          <a:latin typeface="Calibri" panose="020F0502020204030204" pitchFamily="34" charset="0"/>
                        </a:rPr>
                        <a:t>Ontvangsten</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dirty="0">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2231976870"/>
                  </a:ext>
                </a:extLst>
              </a:tr>
              <a:tr h="267430">
                <a:tc>
                  <a:txBody>
                    <a:bodyPr/>
                    <a:lstStyle/>
                    <a:p>
                      <a:pPr algn="l" fontAlgn="ctr"/>
                      <a:endParaRPr lang="nl-NL" sz="1800" b="0" i="0" u="none" strike="noStrike">
                        <a:solidFill>
                          <a:srgbClr val="000000"/>
                        </a:solidFill>
                        <a:effectLst/>
                        <a:latin typeface="Calibri" panose="020F0502020204030204" pitchFamily="34" charset="0"/>
                      </a:endParaRP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3558381605"/>
                  </a:ext>
                </a:extLst>
              </a:tr>
              <a:tr h="388025">
                <a:tc>
                  <a:txBody>
                    <a:bodyPr/>
                    <a:lstStyle/>
                    <a:p>
                      <a:pPr algn="l" fontAlgn="ctr"/>
                      <a:r>
                        <a:rPr lang="nl-NL" sz="1800" b="0" i="0" u="none" strike="noStrike">
                          <a:solidFill>
                            <a:srgbClr val="000000"/>
                          </a:solidFill>
                          <a:effectLst/>
                          <a:latin typeface="Calibri" panose="020F0502020204030204" pitchFamily="34" charset="0"/>
                        </a:rPr>
                        <a:t>Contributies/donaties</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700 </a:t>
                      </a:r>
                    </a:p>
                  </a:txBody>
                  <a:tcPr marL="8878" marR="8878" marT="8878" marB="0" anchor="ctr">
                    <a:lnL>
                      <a:noFill/>
                    </a:lnL>
                    <a:lnR>
                      <a:noFill/>
                    </a:lnR>
                    <a:lnT>
                      <a:noFill/>
                    </a:lnT>
                    <a:lnB>
                      <a:noFill/>
                    </a:lnB>
                    <a:noFill/>
                  </a:tcPr>
                </a:tc>
                <a:extLst>
                  <a:ext uri="{0D108BD9-81ED-4DB2-BD59-A6C34878D82A}">
                    <a16:rowId xmlns:a16="http://schemas.microsoft.com/office/drawing/2014/main" val="1162784504"/>
                  </a:ext>
                </a:extLst>
              </a:tr>
              <a:tr h="388025">
                <a:tc>
                  <a:txBody>
                    <a:bodyPr/>
                    <a:lstStyle/>
                    <a:p>
                      <a:pPr algn="l" fontAlgn="ctr"/>
                      <a:r>
                        <a:rPr lang="nl-NL" sz="1800" b="0" i="0" u="none" strike="noStrike">
                          <a:solidFill>
                            <a:srgbClr val="000000"/>
                          </a:solidFill>
                          <a:effectLst/>
                          <a:latin typeface="Calibri" panose="020F0502020204030204" pitchFamily="34" charset="0"/>
                        </a:rPr>
                        <a:t>Gemeente subsidie</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460 </a:t>
                      </a:r>
                    </a:p>
                  </a:txBody>
                  <a:tcPr marL="8878" marR="8878" marT="8878"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888959"/>
                  </a:ext>
                </a:extLst>
              </a:tr>
              <a:tr h="388025">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1.160 </a:t>
                      </a:r>
                    </a:p>
                  </a:txBody>
                  <a:tcPr marL="8878" marR="8878" marT="8878"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23575467"/>
                  </a:ext>
                </a:extLst>
              </a:tr>
              <a:tr h="267430">
                <a:tc>
                  <a:txBody>
                    <a:bodyPr/>
                    <a:lstStyle/>
                    <a:p>
                      <a:pPr algn="l" fontAlgn="ctr"/>
                      <a:endParaRPr lang="nl-NL" sz="1800" b="0" i="0" u="none" strike="noStrike">
                        <a:solidFill>
                          <a:srgbClr val="000000"/>
                        </a:solidFill>
                        <a:effectLst/>
                        <a:latin typeface="Calibri" panose="020F0502020204030204" pitchFamily="34" charset="0"/>
                      </a:endParaRP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1080255974"/>
                  </a:ext>
                </a:extLst>
              </a:tr>
              <a:tr h="267430">
                <a:tc>
                  <a:txBody>
                    <a:bodyPr/>
                    <a:lstStyle/>
                    <a:p>
                      <a:pPr algn="l" fontAlgn="ctr"/>
                      <a:r>
                        <a:rPr lang="nl-NL" sz="1800" b="0" i="1" u="none" strike="noStrike">
                          <a:solidFill>
                            <a:srgbClr val="000000"/>
                          </a:solidFill>
                          <a:effectLst/>
                          <a:latin typeface="Calibri" panose="020F0502020204030204" pitchFamily="34" charset="0"/>
                        </a:rPr>
                        <a:t>Uitgaven</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2084670855"/>
                  </a:ext>
                </a:extLst>
              </a:tr>
              <a:tr h="267430">
                <a:tc>
                  <a:txBody>
                    <a:bodyPr/>
                    <a:lstStyle/>
                    <a:p>
                      <a:pPr algn="l" fontAlgn="ctr"/>
                      <a:endParaRPr lang="nl-NL" sz="1800" b="0" i="0" u="none" strike="noStrike">
                        <a:solidFill>
                          <a:srgbClr val="000000"/>
                        </a:solidFill>
                        <a:effectLst/>
                        <a:latin typeface="Calibri" panose="020F0502020204030204" pitchFamily="34" charset="0"/>
                      </a:endParaRP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1996736700"/>
                  </a:ext>
                </a:extLst>
              </a:tr>
              <a:tr h="267430">
                <a:tc>
                  <a:txBody>
                    <a:bodyPr/>
                    <a:lstStyle/>
                    <a:p>
                      <a:pPr algn="l" fontAlgn="ctr"/>
                      <a:r>
                        <a:rPr lang="nl-NL" sz="1800" b="0" i="0" u="none" strike="noStrike">
                          <a:solidFill>
                            <a:srgbClr val="000000"/>
                          </a:solidFill>
                          <a:effectLst/>
                          <a:latin typeface="Calibri" panose="020F0502020204030204" pitchFamily="34" charset="0"/>
                        </a:rPr>
                        <a:t>Algemene kosten</a:t>
                      </a:r>
                    </a:p>
                  </a:txBody>
                  <a:tcPr marL="8878" marR="8878" marT="8878"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315 </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111606304"/>
                  </a:ext>
                </a:extLst>
              </a:tr>
              <a:tr h="267430">
                <a:tc>
                  <a:txBody>
                    <a:bodyPr/>
                    <a:lstStyle/>
                    <a:p>
                      <a:pPr algn="l" fontAlgn="ctr"/>
                      <a:r>
                        <a:rPr lang="nl-NL" sz="1800" b="0" i="0" u="none" strike="noStrike">
                          <a:solidFill>
                            <a:srgbClr val="000000"/>
                          </a:solidFill>
                          <a:effectLst/>
                          <a:latin typeface="Calibri" panose="020F0502020204030204" pitchFamily="34" charset="0"/>
                        </a:rPr>
                        <a:t>Bankkosten</a:t>
                      </a:r>
                    </a:p>
                  </a:txBody>
                  <a:tcPr marL="8878" marR="8878" marT="8878"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260 </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1565449083"/>
                  </a:ext>
                </a:extLst>
              </a:tr>
              <a:tr h="267430">
                <a:tc>
                  <a:txBody>
                    <a:bodyPr/>
                    <a:lstStyle/>
                    <a:p>
                      <a:pPr algn="l" fontAlgn="ctr"/>
                      <a:r>
                        <a:rPr lang="nl-NL" sz="1800" b="0" i="0" u="none" strike="noStrike">
                          <a:solidFill>
                            <a:srgbClr val="000000"/>
                          </a:solidFill>
                          <a:effectLst/>
                          <a:latin typeface="Calibri" panose="020F0502020204030204" pitchFamily="34" charset="0"/>
                        </a:rPr>
                        <a:t>Bestuurskosten</a:t>
                      </a:r>
                    </a:p>
                  </a:txBody>
                  <a:tcPr marL="8878" marR="8878" marT="8878"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225 </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300522037"/>
                  </a:ext>
                </a:extLst>
              </a:tr>
              <a:tr h="267430">
                <a:tc>
                  <a:txBody>
                    <a:bodyPr/>
                    <a:lstStyle/>
                    <a:p>
                      <a:pPr algn="l" fontAlgn="ctr"/>
                      <a:r>
                        <a:rPr lang="nl-NL" sz="1800" b="0" i="0" u="none" strike="noStrike">
                          <a:solidFill>
                            <a:srgbClr val="000000"/>
                          </a:solidFill>
                          <a:effectLst/>
                          <a:latin typeface="Calibri" panose="020F0502020204030204" pitchFamily="34" charset="0"/>
                        </a:rPr>
                        <a:t>Kerstviering Dorpsplein</a:t>
                      </a:r>
                    </a:p>
                  </a:txBody>
                  <a:tcPr marL="8878" marR="8878" marT="8878"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125 </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525602256"/>
                  </a:ext>
                </a:extLst>
              </a:tr>
              <a:tr h="388025">
                <a:tc>
                  <a:txBody>
                    <a:bodyPr/>
                    <a:lstStyle/>
                    <a:p>
                      <a:pPr algn="l" fontAlgn="ctr"/>
                      <a:r>
                        <a:rPr lang="nl-NL" sz="1800" b="0" i="0" u="none" strike="noStrike">
                          <a:solidFill>
                            <a:srgbClr val="000000"/>
                          </a:solidFill>
                          <a:effectLst/>
                          <a:latin typeface="Calibri" panose="020F0502020204030204" pitchFamily="34" charset="0"/>
                        </a:rPr>
                        <a:t>Reclamekosten</a:t>
                      </a:r>
                    </a:p>
                  </a:txBody>
                  <a:tcPr marL="8878" marR="8878" marT="8878" marB="0" anchor="ctr">
                    <a:lnL>
                      <a:noFill/>
                    </a:lnL>
                    <a:lnR>
                      <a:noFill/>
                    </a:lnR>
                    <a:lnT>
                      <a:noFill/>
                    </a:lnT>
                    <a:lnB>
                      <a:noFill/>
                    </a:lnB>
                    <a:noFill/>
                  </a:tcPr>
                </a:tc>
                <a:tc>
                  <a:txBody>
                    <a:bodyPr/>
                    <a:lstStyle/>
                    <a:p>
                      <a:pPr algn="l" fontAlgn="ctr"/>
                      <a:r>
                        <a:rPr lang="nl-NL" sz="1800" b="0" i="0" u="none" strike="noStrike">
                          <a:solidFill>
                            <a:srgbClr val="000000"/>
                          </a:solidFill>
                          <a:effectLst/>
                          <a:latin typeface="Calibri" panose="020F0502020204030204" pitchFamily="34" charset="0"/>
                        </a:rPr>
                        <a:t> €             90 </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extLst>
                  <a:ext uri="{0D108BD9-81ED-4DB2-BD59-A6C34878D82A}">
                    <a16:rowId xmlns:a16="http://schemas.microsoft.com/office/drawing/2014/main" val="816003326"/>
                  </a:ext>
                </a:extLst>
              </a:tr>
              <a:tr h="388025">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b"/>
                      <a:r>
                        <a:rPr lang="nl-NL" sz="1800" b="0" i="0" u="none" strike="noStrike">
                          <a:solidFill>
                            <a:srgbClr val="000000"/>
                          </a:solidFill>
                          <a:effectLst/>
                          <a:latin typeface="Calibri" panose="020F0502020204030204" pitchFamily="34" charset="0"/>
                        </a:rPr>
                        <a:t> €                1.015 </a:t>
                      </a:r>
                    </a:p>
                  </a:txBody>
                  <a:tcPr marL="8878" marR="8878" marT="887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4886088"/>
                  </a:ext>
                </a:extLst>
              </a:tr>
              <a:tr h="388025">
                <a:tc>
                  <a:txBody>
                    <a:bodyPr/>
                    <a:lstStyle/>
                    <a:p>
                      <a:pPr algn="l" fontAlgn="ctr"/>
                      <a:r>
                        <a:rPr lang="nl-NL" sz="1800" b="0" i="1" u="none" strike="noStrike">
                          <a:solidFill>
                            <a:srgbClr val="000000"/>
                          </a:solidFill>
                          <a:effectLst/>
                          <a:latin typeface="Calibri" panose="020F0502020204030204" pitchFamily="34" charset="0"/>
                        </a:rPr>
                        <a:t>Verwacht resultaat 2025</a:t>
                      </a:r>
                    </a:p>
                  </a:txBody>
                  <a:tcPr marL="8878" marR="8878" marT="8878" marB="0" anchor="ctr">
                    <a:lnL>
                      <a:noFill/>
                    </a:lnL>
                    <a:lnR>
                      <a:noFill/>
                    </a:lnR>
                    <a:lnT>
                      <a:noFill/>
                    </a:lnT>
                    <a:lnB>
                      <a:noFill/>
                    </a:lnB>
                    <a:noFill/>
                  </a:tcPr>
                </a:tc>
                <a:tc>
                  <a:txBody>
                    <a:bodyPr/>
                    <a:lstStyle/>
                    <a:p>
                      <a:pPr algn="l" fontAlgn="b"/>
                      <a:endParaRPr lang="nl-NL" sz="1800" b="0" i="0" u="none" strike="noStrike">
                        <a:solidFill>
                          <a:srgbClr val="000000"/>
                        </a:solidFill>
                        <a:effectLst/>
                        <a:latin typeface="Calibri" panose="020F0502020204030204" pitchFamily="34" charset="0"/>
                      </a:endParaRPr>
                    </a:p>
                  </a:txBody>
                  <a:tcPr marL="8878" marR="8878" marT="8878" marB="0" anchor="b">
                    <a:lnL>
                      <a:noFill/>
                    </a:lnL>
                    <a:lnR>
                      <a:noFill/>
                    </a:lnR>
                    <a:lnT>
                      <a:noFill/>
                    </a:lnT>
                    <a:lnB>
                      <a:noFill/>
                    </a:lnB>
                    <a:noFill/>
                  </a:tcPr>
                </a:tc>
                <a:tc>
                  <a:txBody>
                    <a:bodyPr/>
                    <a:lstStyle/>
                    <a:p>
                      <a:pPr algn="l" fontAlgn="ctr"/>
                      <a:r>
                        <a:rPr lang="nl-NL" sz="1800" b="0" i="0" u="none" strike="noStrike" dirty="0">
                          <a:solidFill>
                            <a:srgbClr val="000000"/>
                          </a:solidFill>
                          <a:effectLst/>
                          <a:latin typeface="Calibri" panose="020F0502020204030204" pitchFamily="34" charset="0"/>
                        </a:rPr>
                        <a:t> €                    145 </a:t>
                      </a:r>
                    </a:p>
                  </a:txBody>
                  <a:tcPr marL="8878" marR="8878" marT="8878"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199638872"/>
                  </a:ext>
                </a:extLst>
              </a:tr>
            </a:tbl>
          </a:graphicData>
        </a:graphic>
      </p:graphicFrame>
    </p:spTree>
    <p:extLst>
      <p:ext uri="{BB962C8B-B14F-4D97-AF65-F5344CB8AC3E}">
        <p14:creationId xmlns:p14="http://schemas.microsoft.com/office/powerpoint/2010/main" val="359735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0387" y="354226"/>
            <a:ext cx="6590271" cy="683741"/>
          </a:xfrm>
        </p:spPr>
        <p:txBody>
          <a:bodyPr/>
          <a:lstStyle/>
          <a:p>
            <a:pPr algn="l"/>
            <a:r>
              <a:rPr lang="nl-NL" sz="4000" dirty="0"/>
              <a:t>Begroting</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4" name="TextBox 3">
            <a:extLst>
              <a:ext uri="{FF2B5EF4-FFF2-40B4-BE49-F238E27FC236}">
                <a16:creationId xmlns:a16="http://schemas.microsoft.com/office/drawing/2014/main" id="{D4A45EB4-26E3-2A44-622A-A4B837777737}"/>
              </a:ext>
            </a:extLst>
          </p:cNvPr>
          <p:cNvSpPr txBox="1"/>
          <p:nvPr/>
        </p:nvSpPr>
        <p:spPr>
          <a:xfrm>
            <a:off x="1029810" y="1305341"/>
            <a:ext cx="8664606" cy="4247317"/>
          </a:xfrm>
          <a:prstGeom prst="rect">
            <a:avLst/>
          </a:prstGeom>
          <a:noFill/>
        </p:spPr>
        <p:txBody>
          <a:bodyPr wrap="square">
            <a:spAutoFit/>
          </a:bodyPr>
          <a:lstStyle/>
          <a:p>
            <a:r>
              <a:rPr lang="nl-NL" b="1" dirty="0"/>
              <a:t>Verklaring:</a:t>
            </a:r>
          </a:p>
          <a:p>
            <a:endParaRPr lang="nl-NL" dirty="0"/>
          </a:p>
          <a:p>
            <a:r>
              <a:rPr lang="nl-NL" dirty="0"/>
              <a:t>In 2025 vragen we een bewonersorganisatie subsidie aan bij de gemeente Alkmaar van €460, dit is een hoger bedrag dan vorige aanvragen om zo de jaarlijkse kosten voor de Kerstboom versiering op het Schermerplein te dekken.</a:t>
            </a:r>
          </a:p>
          <a:p>
            <a:endParaRPr lang="nl-NL" dirty="0"/>
          </a:p>
          <a:p>
            <a:r>
              <a:rPr lang="nl-NL" dirty="0"/>
              <a:t>Tevens zullen we ons inspannen om de ontvangsten uit de bijdrage van onze leden te verhogen door meer leden te werven.</a:t>
            </a:r>
          </a:p>
          <a:p>
            <a:endParaRPr lang="nl-NL" dirty="0"/>
          </a:p>
          <a:p>
            <a:r>
              <a:rPr lang="nl-NL" dirty="0"/>
              <a:t>Op de kosten hebben we een geschatte indexering van 5% toegepast.</a:t>
            </a:r>
          </a:p>
          <a:p>
            <a:endParaRPr lang="nl-NL" dirty="0"/>
          </a:p>
          <a:p>
            <a:r>
              <a:rPr lang="nl-NL" dirty="0"/>
              <a:t>Hiervan uitgaande zal het te verwachten resultaat van 2025 uitkomen op € 145,-</a:t>
            </a:r>
          </a:p>
          <a:p>
            <a:endParaRPr lang="nl-NL" dirty="0"/>
          </a:p>
          <a:p>
            <a:r>
              <a:rPr lang="nl-NL" dirty="0"/>
              <a:t>1 maart 2025</a:t>
            </a:r>
          </a:p>
          <a:p>
            <a:r>
              <a:rPr lang="nl-NL" dirty="0"/>
              <a:t>Mark Bleijendaal</a:t>
            </a:r>
          </a:p>
        </p:txBody>
      </p:sp>
    </p:spTree>
    <p:extLst>
      <p:ext uri="{BB962C8B-B14F-4D97-AF65-F5344CB8AC3E}">
        <p14:creationId xmlns:p14="http://schemas.microsoft.com/office/powerpoint/2010/main" val="1948302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9F60-496C-6EC8-DC11-C59BF6FFF9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550E0-642C-EE95-CEF7-FF2D66DA330A}"/>
              </a:ext>
            </a:extLst>
          </p:cNvPr>
          <p:cNvSpPr>
            <a:spLocks noGrp="1"/>
          </p:cNvSpPr>
          <p:nvPr>
            <p:ph type="ctrTitle"/>
          </p:nvPr>
        </p:nvSpPr>
        <p:spPr>
          <a:xfrm>
            <a:off x="1260388" y="354226"/>
            <a:ext cx="1869988" cy="683741"/>
          </a:xfrm>
        </p:spPr>
        <p:txBody>
          <a:bodyPr/>
          <a:lstStyle/>
          <a:p>
            <a:r>
              <a:rPr lang="nl-NL" sz="4000" dirty="0"/>
              <a:t>Agenda</a:t>
            </a:r>
          </a:p>
        </p:txBody>
      </p:sp>
      <p:pic>
        <p:nvPicPr>
          <p:cNvPr id="7" name="Afbeelding 6">
            <a:extLst>
              <a:ext uri="{FF2B5EF4-FFF2-40B4-BE49-F238E27FC236}">
                <a16:creationId xmlns:a16="http://schemas.microsoft.com/office/drawing/2014/main" id="{722A827D-ACF9-CBB9-744A-37D6A0EED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08" y="6079025"/>
            <a:ext cx="1532578" cy="507999"/>
          </a:xfrm>
          <a:prstGeom prst="rect">
            <a:avLst/>
          </a:prstGeom>
        </p:spPr>
      </p:pic>
      <p:sp>
        <p:nvSpPr>
          <p:cNvPr id="5" name="Rechthoek 4">
            <a:extLst>
              <a:ext uri="{FF2B5EF4-FFF2-40B4-BE49-F238E27FC236}">
                <a16:creationId xmlns:a16="http://schemas.microsoft.com/office/drawing/2014/main" id="{92E01001-ED43-B98B-6C33-FF7702A1EFA5}"/>
              </a:ext>
            </a:extLst>
          </p:cNvPr>
          <p:cNvSpPr/>
          <p:nvPr/>
        </p:nvSpPr>
        <p:spPr>
          <a:xfrm>
            <a:off x="1260388" y="946206"/>
            <a:ext cx="8487911" cy="5509200"/>
          </a:xfrm>
          <a:prstGeom prst="rect">
            <a:avLst/>
          </a:prstGeom>
        </p:spPr>
        <p:txBody>
          <a:bodyPr wrap="square">
            <a:spAutoFit/>
          </a:bodyPr>
          <a:lstStyle/>
          <a:p>
            <a:pPr lvl="0"/>
            <a:r>
              <a:rPr lang="nl-NL" sz="1600" dirty="0">
                <a:cs typeface="Arial" panose="020B0604020202020204" pitchFamily="34" charset="0"/>
              </a:rPr>
              <a:t>1. Opening, huishoudelijke mededelingen</a:t>
            </a:r>
          </a:p>
          <a:p>
            <a:pPr lvl="0"/>
            <a:r>
              <a:rPr lang="nl-NL" sz="1600" dirty="0">
                <a:cs typeface="Arial" panose="020B0604020202020204" pitchFamily="34" charset="0"/>
              </a:rPr>
              <a:t>2. Ingekomen stukken voor zover van toepassing op de jaarvergadering</a:t>
            </a:r>
          </a:p>
          <a:p>
            <a:pPr lvl="0"/>
            <a:r>
              <a:rPr lang="nl-NL" sz="1600" dirty="0">
                <a:cs typeface="Arial" panose="020B0604020202020204" pitchFamily="34" charset="0"/>
              </a:rPr>
              <a:t>3. Notulen jaarvergadering 21 maart 2024</a:t>
            </a:r>
          </a:p>
          <a:p>
            <a:pPr lvl="0"/>
            <a:r>
              <a:rPr lang="nl-NL" sz="1600" dirty="0">
                <a:cs typeface="Arial" panose="020B0604020202020204" pitchFamily="34" charset="0"/>
              </a:rPr>
              <a:t>4. Jaarverslag 2024 van de penningmeester</a:t>
            </a:r>
          </a:p>
          <a:p>
            <a:pPr lvl="0"/>
            <a:r>
              <a:rPr lang="nl-NL" sz="1600" dirty="0">
                <a:cs typeface="Arial" panose="020B0604020202020204" pitchFamily="34" charset="0"/>
              </a:rPr>
              <a:t>5. Verslag 2024 kascontrolecommissie en decharge penningmeester/bestuur</a:t>
            </a:r>
          </a:p>
          <a:p>
            <a:pPr lvl="0"/>
            <a:r>
              <a:rPr lang="nl-NL" sz="1600" dirty="0">
                <a:cs typeface="Arial" panose="020B0604020202020204" pitchFamily="34" charset="0"/>
              </a:rPr>
              <a:t>6. Benoeming nieuwe kascontrolecommissie </a:t>
            </a:r>
            <a:br>
              <a:rPr lang="nl-NL" sz="1600" dirty="0">
                <a:cs typeface="Arial" panose="020B0604020202020204" pitchFamily="34" charset="0"/>
              </a:rPr>
            </a:br>
            <a:r>
              <a:rPr lang="nl-NL" sz="1600" dirty="0">
                <a:cs typeface="Arial" panose="020B0604020202020204" pitchFamily="34" charset="0"/>
              </a:rPr>
              <a:t>    (wij nodigen graag iemand uit die dit op zich wil nemen)</a:t>
            </a:r>
          </a:p>
          <a:p>
            <a:pPr lvl="0"/>
            <a:r>
              <a:rPr lang="nl-NL" sz="1600" dirty="0">
                <a:cs typeface="Arial" panose="020B0604020202020204" pitchFamily="34" charset="0"/>
              </a:rPr>
              <a:t>7. Begroting 2025 en vaststelling contributie 2025</a:t>
            </a:r>
            <a:br>
              <a:rPr lang="nl-NL" sz="1600" dirty="0">
                <a:cs typeface="Arial" panose="020B0604020202020204" pitchFamily="34" charset="0"/>
              </a:rPr>
            </a:br>
            <a:r>
              <a:rPr lang="nl-NL" sz="1600" dirty="0">
                <a:cs typeface="Arial" panose="020B0604020202020204" pitchFamily="34" charset="0"/>
              </a:rPr>
              <a:t>    Het bestuur stelt voor de contributie te handhaven op </a:t>
            </a:r>
            <a:br>
              <a:rPr lang="nl-NL" sz="1600" dirty="0">
                <a:cs typeface="Arial" panose="020B0604020202020204" pitchFamily="34" charset="0"/>
              </a:rPr>
            </a:br>
            <a:r>
              <a:rPr lang="nl-NL" sz="1600" dirty="0">
                <a:cs typeface="Arial" panose="020B0604020202020204" pitchFamily="34" charset="0"/>
              </a:rPr>
              <a:t>    minimaal 3 euro – bedragen hoger dan 3 euro zijn welkom, doch op vrijwillige basis</a:t>
            </a:r>
          </a:p>
          <a:p>
            <a:pPr lvl="0"/>
            <a:r>
              <a:rPr lang="nl-NL" sz="1600" dirty="0">
                <a:cs typeface="Arial" panose="020B0604020202020204" pitchFamily="34" charset="0"/>
              </a:rPr>
              <a:t>8. Bestuur 2024:</a:t>
            </a:r>
            <a:br>
              <a:rPr lang="nl-NL" sz="1600" dirty="0">
                <a:cs typeface="Arial" panose="020B0604020202020204" pitchFamily="34" charset="0"/>
              </a:rPr>
            </a:br>
            <a:r>
              <a:rPr lang="nl-NL" sz="1600" dirty="0">
                <a:cs typeface="Arial" panose="020B0604020202020204" pitchFamily="34" charset="0"/>
              </a:rPr>
              <a:t>    	Voorzitter: Sylvester Liefting </a:t>
            </a:r>
            <a:br>
              <a:rPr lang="nl-NL" sz="1600" dirty="0">
                <a:cs typeface="Arial" panose="020B0604020202020204" pitchFamily="34" charset="0"/>
              </a:rPr>
            </a:br>
            <a:r>
              <a:rPr lang="nl-NL" sz="1600" dirty="0">
                <a:cs typeface="Arial" panose="020B0604020202020204" pitchFamily="34" charset="0"/>
              </a:rPr>
              <a:t>    	Penningmeester: Mark Bleijendaal</a:t>
            </a:r>
          </a:p>
          <a:p>
            <a:pPr lvl="0"/>
            <a:r>
              <a:rPr lang="nl-NL" sz="1600" dirty="0">
                <a:cs typeface="Arial" panose="020B0604020202020204" pitchFamily="34" charset="0"/>
              </a:rPr>
              <a:t>    	Secretaris: Sander Tolk </a:t>
            </a:r>
            <a:br>
              <a:rPr lang="nl-NL" sz="1600" dirty="0">
                <a:cs typeface="Arial" panose="020B0604020202020204" pitchFamily="34" charset="0"/>
              </a:rPr>
            </a:br>
            <a:r>
              <a:rPr lang="nl-NL" sz="1600" dirty="0">
                <a:cs typeface="Arial" panose="020B0604020202020204" pitchFamily="34" charset="0"/>
              </a:rPr>
              <a:t>    	Bestuurslid: Chris Maas</a:t>
            </a:r>
          </a:p>
          <a:p>
            <a:pPr lvl="0"/>
            <a:r>
              <a:rPr lang="nl-NL" sz="1600" dirty="0">
                <a:cs typeface="Arial" panose="020B0604020202020204" pitchFamily="34" charset="0"/>
              </a:rPr>
              <a:t>	Bestuurslid: Huub van der Vlugt</a:t>
            </a:r>
          </a:p>
          <a:p>
            <a:pPr lvl="0"/>
            <a:r>
              <a:rPr lang="nl-NL" sz="1600" dirty="0">
                <a:cs typeface="Arial" panose="020B0604020202020204" pitchFamily="34" charset="0"/>
              </a:rPr>
              <a:t>9. Activiteiten in 2024/2025: mondelinge toelichting door de actiehouders</a:t>
            </a:r>
          </a:p>
          <a:p>
            <a:pPr lvl="0"/>
            <a:r>
              <a:rPr lang="nl-NL" sz="1600" dirty="0">
                <a:cs typeface="Arial" panose="020B0604020202020204" pitchFamily="34" charset="0"/>
              </a:rPr>
              <a:t>10. Rondvraag en rond 20.50 uur afsluiting</a:t>
            </a:r>
            <a:br>
              <a:rPr lang="nl-NL" sz="1600" dirty="0">
                <a:cs typeface="Arial" panose="020B0604020202020204" pitchFamily="34" charset="0"/>
              </a:rPr>
            </a:br>
            <a:br>
              <a:rPr lang="nl-NL" sz="1600" dirty="0">
                <a:cs typeface="Arial" panose="020B0604020202020204" pitchFamily="34" charset="0"/>
              </a:rPr>
            </a:br>
            <a:r>
              <a:rPr lang="nl-NL" sz="1600" dirty="0">
                <a:cs typeface="Arial" panose="020B0604020202020204" pitchFamily="34" charset="0"/>
              </a:rPr>
              <a:t>(pauze)</a:t>
            </a:r>
            <a:br>
              <a:rPr lang="nl-NL" sz="1600" dirty="0">
                <a:cs typeface="Arial" panose="020B0604020202020204" pitchFamily="34" charset="0"/>
              </a:rPr>
            </a:br>
            <a:endParaRPr lang="nl-NL" sz="1600" dirty="0">
              <a:cs typeface="Arial" panose="020B0604020202020204" pitchFamily="34" charset="0"/>
            </a:endParaRPr>
          </a:p>
          <a:p>
            <a:pPr lvl="0"/>
            <a:r>
              <a:rPr lang="nl-NL" sz="1600" b="1" dirty="0">
                <a:cs typeface="Arial" panose="020B0604020202020204" pitchFamily="34" charset="0"/>
              </a:rPr>
              <a:t>Deel 2: TenneT – verzwaring stroomnetwerk (21.00-22.00)</a:t>
            </a:r>
            <a:r>
              <a:rPr lang="nl-NL" sz="1600" b="1" i="1" dirty="0">
                <a:cs typeface="Arial" panose="020B0604020202020204" pitchFamily="34" charset="0"/>
              </a:rPr>
              <a:t> </a:t>
            </a:r>
            <a:endParaRPr lang="nl-NL" sz="1600" b="1" dirty="0">
              <a:cs typeface="Arial" panose="020B0604020202020204" pitchFamily="34" charset="0"/>
            </a:endParaRPr>
          </a:p>
        </p:txBody>
      </p:sp>
    </p:spTree>
    <p:extLst>
      <p:ext uri="{BB962C8B-B14F-4D97-AF65-F5344CB8AC3E}">
        <p14:creationId xmlns:p14="http://schemas.microsoft.com/office/powerpoint/2010/main" val="219319179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7747</TotalTime>
  <Words>1315</Words>
  <Application>Microsoft Office PowerPoint</Application>
  <PresentationFormat>Breedbeeld</PresentationFormat>
  <Paragraphs>224</Paragraphs>
  <Slides>32</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Arial</vt:lpstr>
      <vt:lpstr>Calibri</vt:lpstr>
      <vt:lpstr>Helvetica Now Text W05</vt:lpstr>
      <vt:lpstr>inherit</vt:lpstr>
      <vt:lpstr>Trebuchet MS</vt:lpstr>
      <vt:lpstr>Wingdings 3</vt:lpstr>
      <vt:lpstr>Facet</vt:lpstr>
      <vt:lpstr>Jaarvergadering</vt:lpstr>
      <vt:lpstr>Agenda</vt:lpstr>
      <vt:lpstr>Financieel jaarverslag</vt:lpstr>
      <vt:lpstr>Financieel jaarverslag</vt:lpstr>
      <vt:lpstr>Financieel jaarverslag</vt:lpstr>
      <vt:lpstr>Kascommissie</vt:lpstr>
      <vt:lpstr>Begroting 2025</vt:lpstr>
      <vt:lpstr>Begroting</vt:lpstr>
      <vt:lpstr>Agenda</vt:lpstr>
      <vt:lpstr>Activiteiten 2024/2025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Omgevingsvisie 2040</vt:lpstr>
      <vt:lpstr>PowerPoint-presentatie</vt:lpstr>
      <vt:lpstr>Plakzuil</vt:lpstr>
      <vt:lpstr>PowerPoint-presentatie</vt:lpstr>
      <vt:lpstr>PowerPoint-presentatie</vt:lpstr>
      <vt:lpstr>PowerPoint-presentatie</vt:lpstr>
      <vt:lpstr>Agenda</vt:lpstr>
      <vt:lpstr>TenneT</vt:lpstr>
      <vt:lpstr>PowerPoint-presentatie</vt:lpstr>
    </vt:vector>
  </TitlesOfParts>
  <Company>Chipsoft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Jaarvergadering</dc:title>
  <dc:creator>Sylvester Liefting</dc:creator>
  <cp:lastModifiedBy>Sylvester Liefting</cp:lastModifiedBy>
  <cp:revision>126</cp:revision>
  <dcterms:created xsi:type="dcterms:W3CDTF">2017-03-20T10:55:02Z</dcterms:created>
  <dcterms:modified xsi:type="dcterms:W3CDTF">2025-03-10T19:05:47Z</dcterms:modified>
</cp:coreProperties>
</file>